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  <p:sldMasterId id="2147483665" r:id="rId2"/>
    <p:sldMasterId id="2147483671" r:id="rId3"/>
    <p:sldMasterId id="2147483680" r:id="rId4"/>
  </p:sldMasterIdLst>
  <p:notesMasterIdLst>
    <p:notesMasterId r:id="rId38"/>
  </p:notesMasterIdLst>
  <p:handoutMasterIdLst>
    <p:handoutMasterId r:id="rId39"/>
  </p:handoutMasterIdLst>
  <p:sldIdLst>
    <p:sldId id="261" r:id="rId5"/>
    <p:sldId id="323" r:id="rId6"/>
    <p:sldId id="324" r:id="rId7"/>
    <p:sldId id="297" r:id="rId8"/>
    <p:sldId id="339" r:id="rId9"/>
    <p:sldId id="338" r:id="rId10"/>
    <p:sldId id="340" r:id="rId11"/>
    <p:sldId id="342" r:id="rId12"/>
    <p:sldId id="343" r:id="rId13"/>
    <p:sldId id="336" r:id="rId14"/>
    <p:sldId id="317" r:id="rId15"/>
    <p:sldId id="318" r:id="rId16"/>
    <p:sldId id="322" r:id="rId17"/>
    <p:sldId id="341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327" r:id="rId26"/>
    <p:sldId id="328" r:id="rId27"/>
    <p:sldId id="332" r:id="rId28"/>
    <p:sldId id="333" r:id="rId29"/>
    <p:sldId id="334" r:id="rId30"/>
    <p:sldId id="326" r:id="rId31"/>
    <p:sldId id="335" r:id="rId32"/>
    <p:sldId id="319" r:id="rId33"/>
    <p:sldId id="320" r:id="rId34"/>
    <p:sldId id="321" r:id="rId35"/>
    <p:sldId id="312" r:id="rId36"/>
    <p:sldId id="313" r:id="rId37"/>
  </p:sldIdLst>
  <p:sldSz cx="10058400" cy="7772400"/>
  <p:notesSz cx="6881813" cy="9296400"/>
  <p:defaultTextStyle>
    <a:defPPr>
      <a:defRPr lang="en-US"/>
    </a:defPPr>
    <a:lvl1pPr marL="0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16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568EB2"/>
    <a:srgbClr val="E05C2B"/>
    <a:srgbClr val="142958"/>
    <a:srgbClr val="FABF7E"/>
    <a:srgbClr val="F27238"/>
    <a:srgbClr val="446F8C"/>
    <a:srgbClr val="588DB0"/>
    <a:srgbClr val="F163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1" autoAdjust="0"/>
    <p:restoredTop sz="88478" autoAdjust="0"/>
  </p:normalViewPr>
  <p:slideViewPr>
    <p:cSldViewPr snapToGrid="0" snapToObjects="1">
      <p:cViewPr varScale="1">
        <p:scale>
          <a:sx n="89" d="100"/>
          <a:sy n="89" d="100"/>
        </p:scale>
        <p:origin x="1956" y="90"/>
      </p:cViewPr>
      <p:guideLst>
        <p:guide orient="horz" pos="2448"/>
        <p:guide pos="31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840" y="84"/>
      </p:cViewPr>
      <p:guideLst>
        <p:guide orient="horz" pos="2928"/>
        <p:guide pos="216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ufman, Robert Bruce" userId="ae58471f-520b-4d7e-8955-7a747e03a98e" providerId="ADAL" clId="{441D2589-D7B0-4440-9D04-8CEBD0851E02}"/>
    <pc:docChg chg="modSld">
      <pc:chgData name="Kaufman, Robert Bruce" userId="ae58471f-520b-4d7e-8955-7a747e03a98e" providerId="ADAL" clId="{441D2589-D7B0-4440-9D04-8CEBD0851E02}" dt="2020-02-12T21:49:32.705" v="0" actId="6549"/>
      <pc:docMkLst>
        <pc:docMk/>
      </pc:docMkLst>
      <pc:sldChg chg="modNotesTx">
        <pc:chgData name="Kaufman, Robert Bruce" userId="ae58471f-520b-4d7e-8955-7a747e03a98e" providerId="ADAL" clId="{441D2589-D7B0-4440-9D04-8CEBD0851E02}" dt="2020-02-12T21:49:32.705" v="0" actId="6549"/>
        <pc:sldMkLst>
          <pc:docMk/>
          <pc:sldMk cId="192421368" sldId="26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CE_handoutmaste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" y="8591575"/>
            <a:ext cx="6881813" cy="717737"/>
          </a:xfrm>
          <a:prstGeom prst="rect">
            <a:avLst/>
          </a:prstGeom>
        </p:spPr>
      </p:pic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 dirty="0">
              <a:solidFill>
                <a:srgbClr val="142958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257356FF-FEF1-EF48-BD73-4B95B2E46E83}" type="datetimeFigureOut">
              <a:rPr lang="en-US" smtClean="0">
                <a:solidFill>
                  <a:srgbClr val="F16322"/>
                </a:solidFill>
              </a:rPr>
              <a:t>2/12/2020</a:t>
            </a:fld>
            <a:endParaRPr lang="en-US" dirty="0">
              <a:solidFill>
                <a:srgbClr val="F1632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499490" y="9038166"/>
            <a:ext cx="380730" cy="2566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‹#›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2004881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>
                <a:solidFill>
                  <a:srgbClr val="1429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>
                <a:solidFill>
                  <a:srgbClr val="F16322"/>
                </a:solidFill>
              </a:defRPr>
            </a:lvl1pPr>
          </a:lstStyle>
          <a:p>
            <a:fld id="{DBF7D493-8EEB-7E45-916B-5FBC49ABC710}" type="datetimeFigureOut">
              <a:rPr lang="en-US" smtClean="0"/>
              <a:pPr/>
              <a:t>2/12/2020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5863" y="696913"/>
            <a:ext cx="4510087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ECE_handoutmaste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" y="8591575"/>
            <a:ext cx="6881813" cy="717737"/>
          </a:xfrm>
          <a:prstGeom prst="rect">
            <a:avLst/>
          </a:prstGeom>
        </p:spPr>
      </p:pic>
      <p:sp>
        <p:nvSpPr>
          <p:cNvPr id="9" name="Slide Number Placeholder 4"/>
          <p:cNvSpPr>
            <a:spLocks noGrp="1"/>
          </p:cNvSpPr>
          <p:nvPr>
            <p:ph type="sldNum" sz="quarter" idx="5"/>
          </p:nvPr>
        </p:nvSpPr>
        <p:spPr>
          <a:xfrm>
            <a:off x="6499490" y="9038166"/>
            <a:ext cx="380730" cy="2566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‹#›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3356410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8893" indent="-288893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1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332986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>
                <a:solidFill>
                  <a:schemeClr val="tx2"/>
                </a:solidFill>
              </a:rPr>
              <a:t>Here, you can see that I can easily search for any project and access it within seconds to find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13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10105377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>
                <a:solidFill>
                  <a:schemeClr val="tx2"/>
                </a:solidFill>
              </a:rPr>
              <a:t>Here, you can see that I can easily search for any project and access it within seconds to find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14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25969538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507a60de64_2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507a60de64_2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507a60de64_2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507a60de64_2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507a60de64_2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507a60de64_2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507a60de64_2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507a60de64_2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507a60de64_2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507a60de64_2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507a60de64_2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507a60de64_2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507a60de64_2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507a60de64_2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>
                <a:solidFill>
                  <a:schemeClr val="tx2"/>
                </a:solidFill>
              </a:rPr>
              <a:t>Here, you can see that I can easily search for any project and access it within seconds to find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28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440501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>
                <a:solidFill>
                  <a:schemeClr val="tx2"/>
                </a:solidFill>
              </a:rPr>
              <a:t>When I’m finding data or looking at my groupmate’s notebooks</a:t>
            </a:r>
          </a:p>
          <a:p>
            <a:r>
              <a:rPr lang="en-US" sz="1400" dirty="0">
                <a:solidFill>
                  <a:schemeClr val="tx2"/>
                </a:solidFill>
              </a:rPr>
              <a:t>	- Either illegible or unsearchable</a:t>
            </a:r>
          </a:p>
          <a:p>
            <a:r>
              <a:rPr lang="en-US" sz="1400" dirty="0">
                <a:solidFill>
                  <a:schemeClr val="tx2"/>
                </a:solidFill>
              </a:rPr>
              <a:t>	- Really only understandable to the person who wrote them</a:t>
            </a:r>
          </a:p>
          <a:p>
            <a:r>
              <a:rPr lang="en-US" sz="1400" dirty="0">
                <a:solidFill>
                  <a:schemeClr val="tx2"/>
                </a:solidFill>
              </a:rPr>
              <a:t>	- Called a “Notebook” and not a “Textbook”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4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42319772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>
                <a:solidFill>
                  <a:schemeClr val="tx2"/>
                </a:solidFill>
              </a:rPr>
              <a:t>Here, you can see that I can easily search for any project and access it within seconds to find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29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42473546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30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19599157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>
                <a:solidFill>
                  <a:schemeClr val="tx2"/>
                </a:solidFill>
              </a:rPr>
              <a:t>Here, you can see that I can easily search for any project and access it within seconds to find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31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3584289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My name is Patrick Su and I’m a graduate student at the micro and nano</a:t>
            </a:r>
            <a:r>
              <a:rPr lang="en-US" baseline="0" dirty="0"/>
              <a:t>technology lab</a:t>
            </a:r>
          </a:p>
          <a:p>
            <a:pPr marL="288893" indent="-288893">
              <a:buFontTx/>
              <a:buChar char="-"/>
            </a:pPr>
            <a:endParaRPr lang="en-US" baseline="0" dirty="0"/>
          </a:p>
          <a:p>
            <a:pPr marL="288893" indent="-288893">
              <a:buFontTx/>
              <a:buChar char="-"/>
            </a:pPr>
            <a:r>
              <a:rPr lang="en-US" baseline="0" dirty="0"/>
              <a:t>I work primarily on active semiconductor devices such as lasers and optical modulators</a:t>
            </a:r>
          </a:p>
          <a:p>
            <a:pPr marL="288893" indent="-288893">
              <a:buFontTx/>
              <a:buChar char="-"/>
            </a:pPr>
            <a:endParaRPr lang="en-US" baseline="0" dirty="0"/>
          </a:p>
          <a:p>
            <a:pPr marL="288893" indent="-288893">
              <a:buFontTx/>
              <a:buChar char="-"/>
            </a:pPr>
            <a:r>
              <a:rPr lang="en-US" baseline="0" dirty="0"/>
              <a:t> throughout the course of my research, I have been using 4CeeD to organize and share data within my research group</a:t>
            </a:r>
          </a:p>
          <a:p>
            <a:pPr marL="288893" indent="-288893">
              <a:buFontTx/>
              <a:buChar char="-"/>
            </a:pPr>
            <a:endParaRPr lang="en-US" baseline="0" dirty="0"/>
          </a:p>
          <a:p>
            <a:pPr marL="288893" indent="-288893">
              <a:buFontTx/>
              <a:buChar char="-"/>
            </a:pPr>
            <a:r>
              <a:rPr lang="en-US" baseline="0" dirty="0"/>
              <a:t> If you’re like me or my group, before 4CeeD, we were limited to using Google Drive, Dropbox, or OneDrive to store and share our data</a:t>
            </a:r>
          </a:p>
          <a:p>
            <a:pPr marL="798305" lvl="1" indent="-288893">
              <a:buFontTx/>
              <a:buChar char="-"/>
            </a:pPr>
            <a:endParaRPr lang="en-US" baseline="0" dirty="0"/>
          </a:p>
          <a:p>
            <a:pPr marL="798305" lvl="1" indent="-288893">
              <a:buFontTx/>
              <a:buChar char="-"/>
            </a:pPr>
            <a:r>
              <a:rPr lang="en-US" baseline="0" dirty="0"/>
              <a:t>- Using a cloud system that was not built to support our needs:</a:t>
            </a:r>
          </a:p>
          <a:p>
            <a:pPr marL="798305" lvl="1" indent="-288893">
              <a:buFontTx/>
              <a:buChar char="-"/>
            </a:pPr>
            <a:endParaRPr lang="en-US" baseline="0" dirty="0"/>
          </a:p>
          <a:p>
            <a:pPr marL="1307717" lvl="2" indent="-288893">
              <a:buFontTx/>
              <a:buChar char="-"/>
            </a:pPr>
            <a:r>
              <a:rPr lang="en-US" baseline="0" dirty="0"/>
              <a:t>- No easy way of storing recipes. No easy way to preview data except downloading and opening. Nothing is “Searchable”. I can’t type in 500 C diffusion and get all of the files that ever have that</a:t>
            </a:r>
          </a:p>
          <a:p>
            <a:pPr marL="288893" indent="-288893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32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7664651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My name is Patrick Su and I’m a graduate student at the micro and nano</a:t>
            </a:r>
            <a:r>
              <a:rPr lang="en-US" baseline="0" dirty="0"/>
              <a:t>technology lab</a:t>
            </a:r>
          </a:p>
          <a:p>
            <a:pPr marL="288893" indent="-288893">
              <a:buFontTx/>
              <a:buChar char="-"/>
            </a:pPr>
            <a:endParaRPr lang="en-US" baseline="0" dirty="0"/>
          </a:p>
          <a:p>
            <a:pPr marL="288893" indent="-288893">
              <a:buFontTx/>
              <a:buChar char="-"/>
            </a:pPr>
            <a:r>
              <a:rPr lang="en-US" baseline="0" dirty="0"/>
              <a:t>I work primarily on active semiconductor devices such as lasers and optical modulators</a:t>
            </a:r>
          </a:p>
          <a:p>
            <a:pPr marL="288893" indent="-288893">
              <a:buFontTx/>
              <a:buChar char="-"/>
            </a:pPr>
            <a:endParaRPr lang="en-US" baseline="0" dirty="0"/>
          </a:p>
          <a:p>
            <a:pPr marL="288893" indent="-288893">
              <a:buFontTx/>
              <a:buChar char="-"/>
            </a:pPr>
            <a:r>
              <a:rPr lang="en-US" baseline="0" dirty="0"/>
              <a:t> throughout the course of my research, I have been using 4CeeD to organize and share data within my research group</a:t>
            </a:r>
          </a:p>
          <a:p>
            <a:pPr marL="288893" indent="-288893">
              <a:buFontTx/>
              <a:buChar char="-"/>
            </a:pPr>
            <a:endParaRPr lang="en-US" baseline="0" dirty="0"/>
          </a:p>
          <a:p>
            <a:pPr marL="288893" indent="-288893">
              <a:buFontTx/>
              <a:buChar char="-"/>
            </a:pPr>
            <a:r>
              <a:rPr lang="en-US" baseline="0" dirty="0"/>
              <a:t> If you’re like me or my group, before 4CeeD, we were limited to using Google Drive, Dropbox, or OneDrive to store and share our data</a:t>
            </a:r>
          </a:p>
          <a:p>
            <a:pPr marL="798305" lvl="1" indent="-288893">
              <a:buFontTx/>
              <a:buChar char="-"/>
            </a:pPr>
            <a:endParaRPr lang="en-US" baseline="0" dirty="0"/>
          </a:p>
          <a:p>
            <a:pPr marL="798305" lvl="1" indent="-288893">
              <a:buFontTx/>
              <a:buChar char="-"/>
            </a:pPr>
            <a:r>
              <a:rPr lang="en-US" baseline="0" dirty="0"/>
              <a:t>- Using a cloud system that was not built to support our needs:</a:t>
            </a:r>
          </a:p>
          <a:p>
            <a:pPr marL="798305" lvl="1" indent="-288893">
              <a:buFontTx/>
              <a:buChar char="-"/>
            </a:pPr>
            <a:endParaRPr lang="en-US" baseline="0" dirty="0"/>
          </a:p>
          <a:p>
            <a:pPr marL="1307717" lvl="2" indent="-288893">
              <a:buFontTx/>
              <a:buChar char="-"/>
            </a:pPr>
            <a:r>
              <a:rPr lang="en-US" baseline="0" dirty="0"/>
              <a:t>- No easy way of storing recipes. No easy way to preview data except downloading and opening. Nothing is “Searchable”. I can’t type in 500 C diffusion and get all of the files that ever have that</a:t>
            </a:r>
          </a:p>
          <a:p>
            <a:pPr marL="288893" indent="-288893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33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940625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>
                <a:solidFill>
                  <a:schemeClr val="tx2"/>
                </a:solidFill>
              </a:rPr>
              <a:t>When I’m finding data or looking at my groupmate’s notebooks</a:t>
            </a:r>
          </a:p>
          <a:p>
            <a:r>
              <a:rPr lang="en-US" sz="1400" dirty="0">
                <a:solidFill>
                  <a:schemeClr val="tx2"/>
                </a:solidFill>
              </a:rPr>
              <a:t>	- Either illegible or unsearchable</a:t>
            </a:r>
          </a:p>
          <a:p>
            <a:r>
              <a:rPr lang="en-US" sz="1400" dirty="0">
                <a:solidFill>
                  <a:schemeClr val="tx2"/>
                </a:solidFill>
              </a:rPr>
              <a:t>	- Really only understandable to the person who wrote them</a:t>
            </a:r>
          </a:p>
          <a:p>
            <a:r>
              <a:rPr lang="en-US" sz="1400" dirty="0">
                <a:solidFill>
                  <a:schemeClr val="tx2"/>
                </a:solidFill>
              </a:rPr>
              <a:t>	- Called a “Notebook” and not a “Textbook”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5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2257284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>
                <a:solidFill>
                  <a:schemeClr val="tx2"/>
                </a:solidFill>
              </a:rPr>
              <a:t>When I’m finding data or looking at my groupmate’s notebooks</a:t>
            </a:r>
          </a:p>
          <a:p>
            <a:r>
              <a:rPr lang="en-US" sz="1400" dirty="0">
                <a:solidFill>
                  <a:schemeClr val="tx2"/>
                </a:solidFill>
              </a:rPr>
              <a:t>	- Either illegible or unsearchable</a:t>
            </a:r>
          </a:p>
          <a:p>
            <a:r>
              <a:rPr lang="en-US" sz="1400" dirty="0">
                <a:solidFill>
                  <a:schemeClr val="tx2"/>
                </a:solidFill>
              </a:rPr>
              <a:t>	- Really only understandable to the person who wrote them</a:t>
            </a:r>
          </a:p>
          <a:p>
            <a:r>
              <a:rPr lang="en-US" sz="1400" dirty="0">
                <a:solidFill>
                  <a:schemeClr val="tx2"/>
                </a:solidFill>
              </a:rPr>
              <a:t>	- Called a “Notebook” and not a “Textbook”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6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342767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>
                <a:solidFill>
                  <a:schemeClr val="tx2"/>
                </a:solidFill>
              </a:rPr>
              <a:t>When I’m finding data or looking at my groupmate’s notebooks</a:t>
            </a:r>
          </a:p>
          <a:p>
            <a:r>
              <a:rPr lang="en-US" sz="1400" dirty="0">
                <a:solidFill>
                  <a:schemeClr val="tx2"/>
                </a:solidFill>
              </a:rPr>
              <a:t>	- Either illegible or unsearchable</a:t>
            </a:r>
          </a:p>
          <a:p>
            <a:r>
              <a:rPr lang="en-US" sz="1400" dirty="0">
                <a:solidFill>
                  <a:schemeClr val="tx2"/>
                </a:solidFill>
              </a:rPr>
              <a:t>	- Really only understandable to the person who wrote them</a:t>
            </a:r>
          </a:p>
          <a:p>
            <a:r>
              <a:rPr lang="en-US" sz="1400" dirty="0">
                <a:solidFill>
                  <a:schemeClr val="tx2"/>
                </a:solidFill>
              </a:rPr>
              <a:t>	- Called a “Notebook” and not a “Textbook”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7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1624502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>
                <a:solidFill>
                  <a:schemeClr val="tx2"/>
                </a:solidFill>
              </a:rPr>
              <a:t>When I’m finding data or looking at my groupmate’s notebooks</a:t>
            </a:r>
          </a:p>
          <a:p>
            <a:r>
              <a:rPr lang="en-US" sz="1400" dirty="0">
                <a:solidFill>
                  <a:schemeClr val="tx2"/>
                </a:solidFill>
              </a:rPr>
              <a:t>	- Either illegible or unsearchable</a:t>
            </a:r>
          </a:p>
          <a:p>
            <a:r>
              <a:rPr lang="en-US" sz="1400" dirty="0">
                <a:solidFill>
                  <a:schemeClr val="tx2"/>
                </a:solidFill>
              </a:rPr>
              <a:t>	- Really only understandable to the person who wrote them</a:t>
            </a:r>
          </a:p>
          <a:p>
            <a:r>
              <a:rPr lang="en-US" sz="1400" dirty="0">
                <a:solidFill>
                  <a:schemeClr val="tx2"/>
                </a:solidFill>
              </a:rPr>
              <a:t>	- Called a “Notebook” and not a “Textbook”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8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3112152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>
                <a:solidFill>
                  <a:schemeClr val="tx2"/>
                </a:solidFill>
              </a:rPr>
              <a:t>When I’m finding data or looking at my groupmate’s notebooks</a:t>
            </a:r>
          </a:p>
          <a:p>
            <a:r>
              <a:rPr lang="en-US" sz="1400" dirty="0">
                <a:solidFill>
                  <a:schemeClr val="tx2"/>
                </a:solidFill>
              </a:rPr>
              <a:t>	- Either illegible or unsearchable</a:t>
            </a:r>
          </a:p>
          <a:p>
            <a:r>
              <a:rPr lang="en-US" sz="1400" dirty="0">
                <a:solidFill>
                  <a:schemeClr val="tx2"/>
                </a:solidFill>
              </a:rPr>
              <a:t>	- Really only understandable to the person who wrote them</a:t>
            </a:r>
          </a:p>
          <a:p>
            <a:r>
              <a:rPr lang="en-US" sz="1400" dirty="0">
                <a:solidFill>
                  <a:schemeClr val="tx2"/>
                </a:solidFill>
              </a:rPr>
              <a:t>	- Called a “Notebook” and not a “Textbook”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9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489670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>
                <a:solidFill>
                  <a:schemeClr val="tx2"/>
                </a:solidFill>
              </a:rPr>
              <a:t>Now here’s a dashboard of 4CeeD</a:t>
            </a:r>
          </a:p>
          <a:p>
            <a:r>
              <a:rPr lang="en-US" sz="1400" dirty="0">
                <a:solidFill>
                  <a:schemeClr val="tx2"/>
                </a:solidFill>
              </a:rPr>
              <a:t>	- Immediately you can see I can access .</a:t>
            </a:r>
            <a:r>
              <a:rPr lang="en-US" sz="1400" dirty="0" err="1">
                <a:solidFill>
                  <a:schemeClr val="tx2"/>
                </a:solidFill>
              </a:rPr>
              <a:t>tif</a:t>
            </a:r>
            <a:r>
              <a:rPr lang="en-US" sz="1400" dirty="0">
                <a:solidFill>
                  <a:schemeClr val="tx2"/>
                </a:solidFill>
              </a:rPr>
              <a:t> images from my SEM</a:t>
            </a:r>
          </a:p>
          <a:p>
            <a:r>
              <a:rPr lang="en-US" sz="1400" dirty="0">
                <a:solidFill>
                  <a:schemeClr val="tx2"/>
                </a:solidFill>
              </a:rPr>
              <a:t>	- Through a File Tree explorer that makes it intuitive and easy to navigate and use</a:t>
            </a:r>
          </a:p>
          <a:p>
            <a:r>
              <a:rPr lang="en-US" sz="1400" dirty="0">
                <a:solidFill>
                  <a:schemeClr val="tx2"/>
                </a:solidFill>
              </a:rPr>
              <a:t>	- With a search bar at the top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11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9913811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>
                <a:solidFill>
                  <a:schemeClr val="tx2"/>
                </a:solidFill>
              </a:rPr>
              <a:t>Here, you can see that I can easily search for any project and access it within seconds to find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12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2074833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w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08830" y="1509534"/>
            <a:ext cx="9499600" cy="66266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1" baseline="0">
                <a:solidFill>
                  <a:srgbClr val="F16322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44500" y="2123716"/>
            <a:ext cx="4673600" cy="25090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i="0" baseline="0">
                <a:solidFill>
                  <a:srgbClr val="F16322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44500" y="2448485"/>
            <a:ext cx="4673600" cy="25090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 i="0" baseline="0">
                <a:solidFill>
                  <a:srgbClr val="F16322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797460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3614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6360"/>
            <a:ext cx="10058400" cy="690880"/>
          </a:xfrm>
          <a:prstGeom prst="rect">
            <a:avLst/>
          </a:prstGeom>
        </p:spPr>
        <p:txBody>
          <a:bodyPr lIns="101882" tIns="50941" rIns="101882" bIns="5094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209042"/>
            <a:ext cx="9052560" cy="5733945"/>
          </a:xfrm>
          <a:prstGeom prst="rect">
            <a:avLst/>
          </a:prstGeom>
        </p:spPr>
        <p:txBody>
          <a:bodyPr lIns="101882" tIns="50941" rIns="101882" bIns="5094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2213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31604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7300" y="1272011"/>
            <a:ext cx="7543800" cy="2705947"/>
          </a:xfrm>
          <a:prstGeom prst="rect">
            <a:avLst/>
          </a:prstGeom>
        </p:spPr>
        <p:txBody>
          <a:bodyPr anchor="b"/>
          <a:lstStyle>
            <a:lvl1pPr algn="ctr">
              <a:defRPr sz="480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922"/>
            </a:lvl1pPr>
            <a:lvl2pPr marL="366115" indent="0" algn="ctr">
              <a:buNone/>
              <a:defRPr sz="1602"/>
            </a:lvl2pPr>
            <a:lvl3pPr marL="732232" indent="0" algn="ctr">
              <a:buNone/>
              <a:defRPr sz="1441"/>
            </a:lvl3pPr>
            <a:lvl4pPr marL="1098347" indent="0" algn="ctr">
              <a:buNone/>
              <a:defRPr sz="1282"/>
            </a:lvl4pPr>
            <a:lvl5pPr marL="1464463" indent="0" algn="ctr">
              <a:buNone/>
              <a:defRPr sz="1282"/>
            </a:lvl5pPr>
            <a:lvl6pPr marL="1830578" indent="0" algn="ctr">
              <a:buNone/>
              <a:defRPr sz="1282"/>
            </a:lvl6pPr>
            <a:lvl7pPr marL="2196695" indent="0" algn="ctr">
              <a:buNone/>
              <a:defRPr sz="1282"/>
            </a:lvl7pPr>
            <a:lvl8pPr marL="2562810" indent="0" algn="ctr">
              <a:buNone/>
              <a:defRPr sz="1282"/>
            </a:lvl8pPr>
            <a:lvl9pPr marL="2928926" indent="0" algn="ctr">
              <a:buNone/>
              <a:defRPr sz="128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/>
          <a:lstStyle/>
          <a:p>
            <a:pPr defTabSz="494456"/>
            <a:fld id="{48A87A34-81AB-432B-8DAE-1953F412C126}" type="datetimeFigureOut">
              <a:rPr lang="en-US" sz="1941" smtClean="0">
                <a:solidFill>
                  <a:prstClr val="black"/>
                </a:solidFill>
              </a:rPr>
              <a:pPr defTabSz="494456"/>
              <a:t>2/12/2020</a:t>
            </a:fld>
            <a:endParaRPr lang="en-US" sz="1941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/>
          <a:lstStyle/>
          <a:p>
            <a:pPr defTabSz="494456"/>
            <a:endParaRPr lang="en-US" sz="1941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/>
          <a:lstStyle/>
          <a:p>
            <a:pPr defTabSz="494456"/>
            <a:fld id="{86CB4B4D-7CA3-9044-876B-883B54F8677D}" type="slidenum">
              <a:rPr lang="en-US" sz="1941" smtClean="0">
                <a:solidFill>
                  <a:prstClr val="black"/>
                </a:solidFill>
              </a:rPr>
              <a:pPr defTabSz="494456"/>
              <a:t>‹#›</a:t>
            </a:fld>
            <a:endParaRPr lang="en-US" sz="194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3156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w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1" y="619125"/>
            <a:ext cx="4673600" cy="7429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883" b="1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T2C2</a:t>
            </a:r>
          </a:p>
          <a:p>
            <a:pPr lvl="0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44500" y="1387191"/>
            <a:ext cx="9499600" cy="66266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941" b="1" baseline="0">
                <a:solidFill>
                  <a:srgbClr val="F16322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44501" y="2123716"/>
            <a:ext cx="4673600" cy="25090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553" b="0" i="0" baseline="0">
                <a:solidFill>
                  <a:srgbClr val="F16322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44501" y="2448485"/>
            <a:ext cx="4673600" cy="25090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65" b="0" i="0" baseline="0">
                <a:solidFill>
                  <a:srgbClr val="F16322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119661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w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1" y="731519"/>
            <a:ext cx="919480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106" b="1" i="0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44501" y="1628416"/>
            <a:ext cx="9194800" cy="460220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330" b="0" i="0" baseline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764425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1" y="990600"/>
            <a:ext cx="9245600" cy="7429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106" b="1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44501" y="1917700"/>
            <a:ext cx="9245600" cy="4826000"/>
          </a:xfrm>
          <a:prstGeom prst="rect">
            <a:avLst/>
          </a:prstGeom>
        </p:spPr>
        <p:txBody>
          <a:bodyPr vert="horz"/>
          <a:lstStyle>
            <a:lvl1pPr marL="370842" indent="-370842">
              <a:buFont typeface="Wingdings" panose="05000000000000000000" pitchFamily="2" charset="2"/>
              <a:buChar char="§"/>
              <a:defRPr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  <a:lvl2pPr>
              <a:defRPr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2pPr>
            <a:lvl3pPr>
              <a:defRPr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3pPr>
            <a:lvl4pPr>
              <a:defRPr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4pPr>
            <a:lvl5pPr>
              <a:defRPr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63244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w/Text &amp;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619125"/>
            <a:ext cx="9160048" cy="7429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106" b="1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44500" y="1608096"/>
            <a:ext cx="5956300" cy="460220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941" b="0" i="0" baseline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6642101" y="1608096"/>
            <a:ext cx="2962449" cy="460220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747" baseline="0"/>
            </a:lvl1pPr>
          </a:lstStyle>
          <a:p>
            <a:pPr lvl="0"/>
            <a:r>
              <a:rPr lang="en-US" dirty="0"/>
              <a:t>Click proper below image </a:t>
            </a:r>
          </a:p>
          <a:p>
            <a:pPr lvl="0"/>
            <a:r>
              <a:rPr lang="en-US" dirty="0"/>
              <a:t>to insert media</a:t>
            </a:r>
          </a:p>
        </p:txBody>
      </p:sp>
    </p:spTree>
    <p:extLst>
      <p:ext uri="{BB962C8B-B14F-4D97-AF65-F5344CB8AC3E}">
        <p14:creationId xmlns:p14="http://schemas.microsoft.com/office/powerpoint/2010/main" val="1828150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368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6360"/>
            <a:ext cx="10058400" cy="690880"/>
          </a:xfrm>
          <a:prstGeom prst="rect">
            <a:avLst/>
          </a:prstGeom>
        </p:spPr>
        <p:txBody>
          <a:bodyPr lIns="101882" tIns="50941" rIns="101882" bIns="5094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209042"/>
            <a:ext cx="9052560" cy="5733945"/>
          </a:xfrm>
          <a:prstGeom prst="rect">
            <a:avLst/>
          </a:prstGeom>
        </p:spPr>
        <p:txBody>
          <a:bodyPr lIns="101882" tIns="50941" rIns="101882" bIns="5094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1801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w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731519"/>
            <a:ext cx="919480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="1" i="0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44500" y="1628416"/>
            <a:ext cx="9194800" cy="460220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0" i="0" baseline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1278340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73664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7300" y="1272011"/>
            <a:ext cx="7543800" cy="2705947"/>
          </a:xfrm>
          <a:prstGeom prst="rect">
            <a:avLst/>
          </a:prstGeom>
        </p:spPr>
        <p:txBody>
          <a:bodyPr anchor="b"/>
          <a:lstStyle>
            <a:lvl1pPr algn="ctr">
              <a:defRPr sz="480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922"/>
            </a:lvl1pPr>
            <a:lvl2pPr marL="366115" indent="0" algn="ctr">
              <a:buNone/>
              <a:defRPr sz="1602"/>
            </a:lvl2pPr>
            <a:lvl3pPr marL="732232" indent="0" algn="ctr">
              <a:buNone/>
              <a:defRPr sz="1441"/>
            </a:lvl3pPr>
            <a:lvl4pPr marL="1098347" indent="0" algn="ctr">
              <a:buNone/>
              <a:defRPr sz="1282"/>
            </a:lvl4pPr>
            <a:lvl5pPr marL="1464463" indent="0" algn="ctr">
              <a:buNone/>
              <a:defRPr sz="1282"/>
            </a:lvl5pPr>
            <a:lvl6pPr marL="1830578" indent="0" algn="ctr">
              <a:buNone/>
              <a:defRPr sz="1282"/>
            </a:lvl6pPr>
            <a:lvl7pPr marL="2196695" indent="0" algn="ctr">
              <a:buNone/>
              <a:defRPr sz="1282"/>
            </a:lvl7pPr>
            <a:lvl8pPr marL="2562810" indent="0" algn="ctr">
              <a:buNone/>
              <a:defRPr sz="1282"/>
            </a:lvl8pPr>
            <a:lvl9pPr marL="2928926" indent="0" algn="ctr">
              <a:buNone/>
              <a:defRPr sz="128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/>
          <a:lstStyle/>
          <a:p>
            <a:pPr defTabSz="494456"/>
            <a:fld id="{48A87A34-81AB-432B-8DAE-1953F412C126}" type="datetimeFigureOut">
              <a:rPr lang="en-US" sz="1941" smtClean="0">
                <a:solidFill>
                  <a:prstClr val="black"/>
                </a:solidFill>
              </a:rPr>
              <a:pPr defTabSz="494456"/>
              <a:t>2/12/2020</a:t>
            </a:fld>
            <a:endParaRPr lang="en-US" sz="1941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/>
          <a:lstStyle/>
          <a:p>
            <a:pPr defTabSz="494456"/>
            <a:endParaRPr lang="en-US" sz="1941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/>
          <a:lstStyle/>
          <a:p>
            <a:pPr defTabSz="494456"/>
            <a:fld id="{86CB4B4D-7CA3-9044-876B-883B54F8677D}" type="slidenum">
              <a:rPr lang="en-US" sz="1941" smtClean="0">
                <a:solidFill>
                  <a:prstClr val="black"/>
                </a:solidFill>
              </a:rPr>
              <a:pPr defTabSz="494456"/>
              <a:t>‹#›</a:t>
            </a:fld>
            <a:endParaRPr lang="en-US" sz="194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5613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w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1" y="619125"/>
            <a:ext cx="4673600" cy="7429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883" b="1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T2C2</a:t>
            </a:r>
          </a:p>
          <a:p>
            <a:pPr lvl="0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44500" y="1387191"/>
            <a:ext cx="9499600" cy="66266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941" b="1" baseline="0">
                <a:solidFill>
                  <a:srgbClr val="F16322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44501" y="2123716"/>
            <a:ext cx="4673600" cy="25090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553" b="0" i="0" baseline="0">
                <a:solidFill>
                  <a:srgbClr val="F16322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44501" y="2448485"/>
            <a:ext cx="4673600" cy="25090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65" b="0" i="0" baseline="0">
                <a:solidFill>
                  <a:srgbClr val="F16322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084505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990600"/>
            <a:ext cx="9245600" cy="7429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="1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44500" y="1917700"/>
            <a:ext cx="9245600" cy="4826000"/>
          </a:xfrm>
          <a:prstGeom prst="rect">
            <a:avLst/>
          </a:prstGeom>
        </p:spPr>
        <p:txBody>
          <a:bodyPr vert="horz"/>
          <a:lstStyle>
            <a:lvl1pPr marL="382059" indent="-382059">
              <a:buFont typeface="Wingdings" panose="05000000000000000000" pitchFamily="2" charset="2"/>
              <a:buChar char="§"/>
              <a:defRPr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  <a:lvl2pPr>
              <a:defRPr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2pPr>
            <a:lvl3pPr>
              <a:defRPr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3pPr>
            <a:lvl4pPr>
              <a:defRPr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4pPr>
            <a:lvl5pPr>
              <a:defRPr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7746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w/Text &amp;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619125"/>
            <a:ext cx="9160048" cy="7429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="1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44500" y="1608096"/>
            <a:ext cx="5956300" cy="460220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 baseline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6642100" y="1608096"/>
            <a:ext cx="2962448" cy="460220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/>
            </a:lvl1pPr>
          </a:lstStyle>
          <a:p>
            <a:pPr lvl="0"/>
            <a:r>
              <a:rPr lang="en-US" dirty="0"/>
              <a:t>Click proper below image </a:t>
            </a:r>
          </a:p>
          <a:p>
            <a:pPr lvl="0"/>
            <a:r>
              <a:rPr lang="en-US" dirty="0"/>
              <a:t>to insert media</a:t>
            </a:r>
          </a:p>
        </p:txBody>
      </p:sp>
    </p:spTree>
    <p:extLst>
      <p:ext uri="{BB962C8B-B14F-4D97-AF65-F5344CB8AC3E}">
        <p14:creationId xmlns:p14="http://schemas.microsoft.com/office/powerpoint/2010/main" val="3531666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322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342870" y="672482"/>
            <a:ext cx="9372660" cy="865413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342870" y="1741518"/>
            <a:ext cx="9372660" cy="516256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502920" lvl="0" indent="-37719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005840" lvl="1" indent="-349250">
              <a:spcBef>
                <a:spcPts val="1760"/>
              </a:spcBef>
              <a:spcAft>
                <a:spcPts val="0"/>
              </a:spcAft>
              <a:buSzPts val="1400"/>
              <a:buChar char="○"/>
              <a:defRPr/>
            </a:lvl2pPr>
            <a:lvl3pPr marL="1508760" lvl="2" indent="-349250">
              <a:spcBef>
                <a:spcPts val="1760"/>
              </a:spcBef>
              <a:spcAft>
                <a:spcPts val="0"/>
              </a:spcAft>
              <a:buSzPts val="1400"/>
              <a:buChar char="■"/>
              <a:defRPr/>
            </a:lvl3pPr>
            <a:lvl4pPr marL="2011680" lvl="3" indent="-349250">
              <a:spcBef>
                <a:spcPts val="1760"/>
              </a:spcBef>
              <a:spcAft>
                <a:spcPts val="0"/>
              </a:spcAft>
              <a:buSzPts val="1400"/>
              <a:buChar char="●"/>
              <a:defRPr/>
            </a:lvl4pPr>
            <a:lvl5pPr marL="2514600" lvl="4" indent="-349250">
              <a:spcBef>
                <a:spcPts val="1760"/>
              </a:spcBef>
              <a:spcAft>
                <a:spcPts val="0"/>
              </a:spcAft>
              <a:buSzPts val="1400"/>
              <a:buChar char="○"/>
              <a:defRPr/>
            </a:lvl5pPr>
            <a:lvl6pPr marL="3017520" lvl="5" indent="-349250">
              <a:spcBef>
                <a:spcPts val="1760"/>
              </a:spcBef>
              <a:spcAft>
                <a:spcPts val="0"/>
              </a:spcAft>
              <a:buSzPts val="1400"/>
              <a:buChar char="■"/>
              <a:defRPr/>
            </a:lvl6pPr>
            <a:lvl7pPr marL="3520440" lvl="6" indent="-349250">
              <a:spcBef>
                <a:spcPts val="1760"/>
              </a:spcBef>
              <a:spcAft>
                <a:spcPts val="0"/>
              </a:spcAft>
              <a:buSzPts val="1400"/>
              <a:buChar char="●"/>
              <a:defRPr/>
            </a:lvl7pPr>
            <a:lvl8pPr marL="4023360" lvl="7" indent="-349250">
              <a:spcBef>
                <a:spcPts val="1760"/>
              </a:spcBef>
              <a:spcAft>
                <a:spcPts val="0"/>
              </a:spcAft>
              <a:buSzPts val="1400"/>
              <a:buChar char="○"/>
              <a:defRPr/>
            </a:lvl8pPr>
            <a:lvl9pPr marL="4526280" lvl="8" indent="-349250">
              <a:spcBef>
                <a:spcPts val="1760"/>
              </a:spcBef>
              <a:spcAft>
                <a:spcPts val="176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9319704" y="7046639"/>
            <a:ext cx="603570" cy="5947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48997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w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1" y="731519"/>
            <a:ext cx="919480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106" b="1" i="0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44501" y="1628416"/>
            <a:ext cx="9194800" cy="460220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330" b="0" i="0" baseline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737656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1" y="990600"/>
            <a:ext cx="9245600" cy="7429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106" b="1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44501" y="1917700"/>
            <a:ext cx="9245600" cy="4826000"/>
          </a:xfrm>
          <a:prstGeom prst="rect">
            <a:avLst/>
          </a:prstGeom>
        </p:spPr>
        <p:txBody>
          <a:bodyPr vert="horz"/>
          <a:lstStyle>
            <a:lvl1pPr marL="370842" indent="-370842">
              <a:buFont typeface="Wingdings" panose="05000000000000000000" pitchFamily="2" charset="2"/>
              <a:buChar char="§"/>
              <a:defRPr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  <a:lvl2pPr>
              <a:defRPr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2pPr>
            <a:lvl3pPr>
              <a:defRPr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3pPr>
            <a:lvl4pPr>
              <a:defRPr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4pPr>
            <a:lvl5pPr>
              <a:defRPr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5214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w/Text &amp;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619125"/>
            <a:ext cx="9160048" cy="7429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106" b="1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44500" y="1608096"/>
            <a:ext cx="5956300" cy="460220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941" b="0" i="0" baseline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6642101" y="1608096"/>
            <a:ext cx="2962449" cy="460220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747" baseline="0"/>
            </a:lvl1pPr>
          </a:lstStyle>
          <a:p>
            <a:pPr lvl="0"/>
            <a:r>
              <a:rPr lang="en-US" dirty="0"/>
              <a:t>Click proper below image </a:t>
            </a:r>
          </a:p>
          <a:p>
            <a:pPr lvl="0"/>
            <a:r>
              <a:rPr lang="en-US" dirty="0"/>
              <a:t>to insert media</a:t>
            </a:r>
          </a:p>
        </p:txBody>
      </p:sp>
    </p:spTree>
    <p:extLst>
      <p:ext uri="{BB962C8B-B14F-4D97-AF65-F5344CB8AC3E}">
        <p14:creationId xmlns:p14="http://schemas.microsoft.com/office/powerpoint/2010/main" val="302862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emf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0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8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78253"/>
            <a:ext cx="10058400" cy="21374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4670"/>
            <a:ext cx="10058398" cy="1634490"/>
          </a:xfrm>
          <a:prstGeom prst="rect">
            <a:avLst/>
          </a:prstGeom>
        </p:spPr>
      </p:pic>
      <p:pic>
        <p:nvPicPr>
          <p:cNvPr id="5" name="Picture 4" descr="master_bluesidebar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400"/>
            <a:ext cx="101600" cy="1041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260" y="7163690"/>
            <a:ext cx="1364892" cy="4257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412" y="7163690"/>
            <a:ext cx="1050224" cy="4274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896" y="7188483"/>
            <a:ext cx="2298243" cy="427417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118818" y="5669959"/>
            <a:ext cx="98207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aseline="0" dirty="0">
                <a:solidFill>
                  <a:schemeClr val="bg1"/>
                </a:solidFill>
              </a:rPr>
              <a:t>A timely and trusted curator and coordinator of scientific data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0" y="4706803"/>
            <a:ext cx="10058400" cy="171450"/>
          </a:xfrm>
          <a:prstGeom prst="rect">
            <a:avLst/>
          </a:prstGeom>
          <a:solidFill>
            <a:srgbClr val="446F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756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defTabSz="50941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509412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509412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509412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509412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509412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71453"/>
            <a:ext cx="10058400" cy="800947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468630" y="7133399"/>
            <a:ext cx="83548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aseline="0" dirty="0">
                <a:solidFill>
                  <a:schemeClr val="bg1"/>
                </a:solidFill>
                <a:effectLst>
                  <a:outerShdw blurRad="50800" dist="50800" dir="5400000" sx="1000" sy="1000" algn="ctr" rotWithShape="0">
                    <a:srgbClr val="000000">
                      <a:alpha val="43137"/>
                    </a:srgbClr>
                  </a:outerShdw>
                </a:effectLst>
              </a:rPr>
              <a:t>T2C2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7ABDE2-ADE1-4CFC-8E53-575433578447}"/>
              </a:ext>
            </a:extLst>
          </p:cNvPr>
          <p:cNvSpPr/>
          <p:nvPr userDrawn="1"/>
        </p:nvSpPr>
        <p:spPr>
          <a:xfrm>
            <a:off x="444500" y="7192652"/>
            <a:ext cx="875253" cy="386499"/>
          </a:xfrm>
          <a:prstGeom prst="rect">
            <a:avLst/>
          </a:prstGeom>
          <a:solidFill>
            <a:srgbClr val="E05C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700532-7F1F-4C59-8ABC-F67289F155E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03317" y="7093966"/>
            <a:ext cx="1675833" cy="55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328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6" r:id="rId2"/>
    <p:sldLayoutId id="2147483669" r:id="rId3"/>
    <p:sldLayoutId id="2147483668" r:id="rId4"/>
    <p:sldLayoutId id="2147483690" r:id="rId5"/>
  </p:sldLayoutIdLst>
  <p:txStyles>
    <p:titleStyle>
      <a:lvl1pPr algn="ctr" defTabSz="50941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509412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509412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509412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509412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509412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71453"/>
            <a:ext cx="10058400" cy="800947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468632" y="7133400"/>
            <a:ext cx="817853" cy="4658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94456"/>
            <a:r>
              <a:rPr lang="en-US" sz="2427" dirty="0">
                <a:solidFill>
                  <a:prstClr val="white"/>
                </a:solidFill>
                <a:effectLst>
                  <a:outerShdw blurRad="50800" dist="50800" dir="5400000" sx="1000" sy="1000" algn="ctr" rotWithShape="0">
                    <a:srgbClr val="000000">
                      <a:alpha val="43137"/>
                    </a:srgbClr>
                  </a:outerShdw>
                </a:effectLst>
              </a:rPr>
              <a:t>T2C2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0B94B4-85F4-4160-A4F6-244D4EA3BADF}"/>
              </a:ext>
            </a:extLst>
          </p:cNvPr>
          <p:cNvSpPr/>
          <p:nvPr userDrawn="1"/>
        </p:nvSpPr>
        <p:spPr>
          <a:xfrm>
            <a:off x="444500" y="7192652"/>
            <a:ext cx="875253" cy="386499"/>
          </a:xfrm>
          <a:prstGeom prst="rect">
            <a:avLst/>
          </a:prstGeom>
          <a:solidFill>
            <a:srgbClr val="E05C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FBEB89-8602-4A30-A6FB-1BDB9C8E641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03317" y="7093966"/>
            <a:ext cx="1675833" cy="55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1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</p:sldLayoutIdLst>
  <p:hf sldNum="0" hdr="0" ftr="0" dt="0"/>
  <p:txStyles>
    <p:titleStyle>
      <a:lvl1pPr algn="ctr" defTabSz="494456" rtl="0" eaLnBrk="1" latinLnBrk="0" hangingPunct="1">
        <a:spcBef>
          <a:spcPct val="0"/>
        </a:spcBef>
        <a:buNone/>
        <a:defRPr sz="47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0842" indent="-370842" algn="l" defTabSz="494456" rtl="0" eaLnBrk="1" latinLnBrk="0" hangingPunct="1">
        <a:spcBef>
          <a:spcPct val="20000"/>
        </a:spcBef>
        <a:buFont typeface="Arial"/>
        <a:buChar char="•"/>
        <a:defRPr sz="3495" kern="1200">
          <a:solidFill>
            <a:schemeClr val="tx1"/>
          </a:solidFill>
          <a:latin typeface="+mn-lt"/>
          <a:ea typeface="+mn-ea"/>
          <a:cs typeface="+mn-cs"/>
        </a:defRPr>
      </a:lvl1pPr>
      <a:lvl2pPr marL="803491" indent="-309035" algn="l" defTabSz="494456" rtl="0" eaLnBrk="1" latinLnBrk="0" hangingPunct="1">
        <a:spcBef>
          <a:spcPct val="20000"/>
        </a:spcBef>
        <a:buFont typeface="Arial"/>
        <a:buChar char="–"/>
        <a:defRPr sz="3009" kern="1200">
          <a:solidFill>
            <a:schemeClr val="tx1"/>
          </a:solidFill>
          <a:latin typeface="+mn-lt"/>
          <a:ea typeface="+mn-ea"/>
          <a:cs typeface="+mn-cs"/>
        </a:defRPr>
      </a:lvl2pPr>
      <a:lvl3pPr marL="1236140" indent="-247228" algn="l" defTabSz="494456" rtl="0" eaLnBrk="1" latinLnBrk="0" hangingPunct="1">
        <a:spcBef>
          <a:spcPct val="20000"/>
        </a:spcBef>
        <a:buFont typeface="Arial"/>
        <a:buChar char="•"/>
        <a:defRPr sz="2620" kern="1200">
          <a:solidFill>
            <a:schemeClr val="tx1"/>
          </a:solidFill>
          <a:latin typeface="+mn-lt"/>
          <a:ea typeface="+mn-ea"/>
          <a:cs typeface="+mn-cs"/>
        </a:defRPr>
      </a:lvl3pPr>
      <a:lvl4pPr marL="1730596" indent="-247228" algn="l" defTabSz="494456" rtl="0" eaLnBrk="1" latinLnBrk="0" hangingPunct="1">
        <a:spcBef>
          <a:spcPct val="20000"/>
        </a:spcBef>
        <a:buFont typeface="Arial"/>
        <a:buChar char="–"/>
        <a:defRPr sz="2135" kern="1200">
          <a:solidFill>
            <a:schemeClr val="tx1"/>
          </a:solidFill>
          <a:latin typeface="+mn-lt"/>
          <a:ea typeface="+mn-ea"/>
          <a:cs typeface="+mn-cs"/>
        </a:defRPr>
      </a:lvl4pPr>
      <a:lvl5pPr marL="2225051" indent="-247228" algn="l" defTabSz="494456" rtl="0" eaLnBrk="1" latinLnBrk="0" hangingPunct="1">
        <a:spcBef>
          <a:spcPct val="20000"/>
        </a:spcBef>
        <a:buFont typeface="Arial"/>
        <a:buChar char="»"/>
        <a:defRPr sz="2135" kern="1200">
          <a:solidFill>
            <a:schemeClr val="tx1"/>
          </a:solidFill>
          <a:latin typeface="+mn-lt"/>
          <a:ea typeface="+mn-ea"/>
          <a:cs typeface="+mn-cs"/>
        </a:defRPr>
      </a:lvl5pPr>
      <a:lvl6pPr marL="2719507" indent="-247228" algn="l" defTabSz="494456" rtl="0" eaLnBrk="1" latinLnBrk="0" hangingPunct="1">
        <a:spcBef>
          <a:spcPct val="20000"/>
        </a:spcBef>
        <a:buFont typeface="Arial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6pPr>
      <a:lvl7pPr marL="3213964" indent="-247228" algn="l" defTabSz="494456" rtl="0" eaLnBrk="1" latinLnBrk="0" hangingPunct="1">
        <a:spcBef>
          <a:spcPct val="20000"/>
        </a:spcBef>
        <a:buFont typeface="Arial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7pPr>
      <a:lvl8pPr marL="3708419" indent="-247228" algn="l" defTabSz="494456" rtl="0" eaLnBrk="1" latinLnBrk="0" hangingPunct="1">
        <a:spcBef>
          <a:spcPct val="20000"/>
        </a:spcBef>
        <a:buFont typeface="Arial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8pPr>
      <a:lvl9pPr marL="4202876" indent="-247228" algn="l" defTabSz="494456" rtl="0" eaLnBrk="1" latinLnBrk="0" hangingPunct="1">
        <a:spcBef>
          <a:spcPct val="20000"/>
        </a:spcBef>
        <a:buFont typeface="Arial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94456" rtl="0" eaLnBrk="1" latinLnBrk="0" hangingPunct="1">
        <a:defRPr sz="1941" kern="1200">
          <a:solidFill>
            <a:schemeClr val="tx1"/>
          </a:solidFill>
          <a:latin typeface="+mn-lt"/>
          <a:ea typeface="+mn-ea"/>
          <a:cs typeface="+mn-cs"/>
        </a:defRPr>
      </a:lvl1pPr>
      <a:lvl2pPr marL="494456" algn="l" defTabSz="494456" rtl="0" eaLnBrk="1" latinLnBrk="0" hangingPunct="1">
        <a:defRPr sz="1941" kern="1200">
          <a:solidFill>
            <a:schemeClr val="tx1"/>
          </a:solidFill>
          <a:latin typeface="+mn-lt"/>
          <a:ea typeface="+mn-ea"/>
          <a:cs typeface="+mn-cs"/>
        </a:defRPr>
      </a:lvl2pPr>
      <a:lvl3pPr marL="988911" algn="l" defTabSz="494456" rtl="0" eaLnBrk="1" latinLnBrk="0" hangingPunct="1">
        <a:defRPr sz="1941" kern="1200">
          <a:solidFill>
            <a:schemeClr val="tx1"/>
          </a:solidFill>
          <a:latin typeface="+mn-lt"/>
          <a:ea typeface="+mn-ea"/>
          <a:cs typeface="+mn-cs"/>
        </a:defRPr>
      </a:lvl3pPr>
      <a:lvl4pPr marL="1483368" algn="l" defTabSz="494456" rtl="0" eaLnBrk="1" latinLnBrk="0" hangingPunct="1">
        <a:defRPr sz="1941" kern="1200">
          <a:solidFill>
            <a:schemeClr val="tx1"/>
          </a:solidFill>
          <a:latin typeface="+mn-lt"/>
          <a:ea typeface="+mn-ea"/>
          <a:cs typeface="+mn-cs"/>
        </a:defRPr>
      </a:lvl4pPr>
      <a:lvl5pPr marL="1977823" algn="l" defTabSz="494456" rtl="0" eaLnBrk="1" latinLnBrk="0" hangingPunct="1">
        <a:defRPr sz="1941" kern="1200">
          <a:solidFill>
            <a:schemeClr val="tx1"/>
          </a:solidFill>
          <a:latin typeface="+mn-lt"/>
          <a:ea typeface="+mn-ea"/>
          <a:cs typeface="+mn-cs"/>
        </a:defRPr>
      </a:lvl5pPr>
      <a:lvl6pPr marL="2472280" algn="l" defTabSz="494456" rtl="0" eaLnBrk="1" latinLnBrk="0" hangingPunct="1">
        <a:defRPr sz="1941" kern="1200">
          <a:solidFill>
            <a:schemeClr val="tx1"/>
          </a:solidFill>
          <a:latin typeface="+mn-lt"/>
          <a:ea typeface="+mn-ea"/>
          <a:cs typeface="+mn-cs"/>
        </a:defRPr>
      </a:lvl6pPr>
      <a:lvl7pPr marL="2966735" algn="l" defTabSz="494456" rtl="0" eaLnBrk="1" latinLnBrk="0" hangingPunct="1">
        <a:defRPr sz="1941" kern="1200">
          <a:solidFill>
            <a:schemeClr val="tx1"/>
          </a:solidFill>
          <a:latin typeface="+mn-lt"/>
          <a:ea typeface="+mn-ea"/>
          <a:cs typeface="+mn-cs"/>
        </a:defRPr>
      </a:lvl7pPr>
      <a:lvl8pPr marL="3461192" algn="l" defTabSz="494456" rtl="0" eaLnBrk="1" latinLnBrk="0" hangingPunct="1">
        <a:defRPr sz="1941" kern="1200">
          <a:solidFill>
            <a:schemeClr val="tx1"/>
          </a:solidFill>
          <a:latin typeface="+mn-lt"/>
          <a:ea typeface="+mn-ea"/>
          <a:cs typeface="+mn-cs"/>
        </a:defRPr>
      </a:lvl8pPr>
      <a:lvl9pPr marL="3955647" algn="l" defTabSz="494456" rtl="0" eaLnBrk="1" latinLnBrk="0" hangingPunct="1">
        <a:defRPr sz="194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71453"/>
            <a:ext cx="10058400" cy="800947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468632" y="7133400"/>
            <a:ext cx="817853" cy="4658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94456"/>
            <a:r>
              <a:rPr lang="en-US" sz="2427" dirty="0">
                <a:solidFill>
                  <a:prstClr val="white"/>
                </a:solidFill>
                <a:effectLst>
                  <a:outerShdw blurRad="50800" dist="50800" dir="5400000" sx="1000" sy="1000" algn="ctr" rotWithShape="0">
                    <a:srgbClr val="000000">
                      <a:alpha val="43137"/>
                    </a:srgbClr>
                  </a:outerShdw>
                </a:effectLst>
              </a:rPr>
              <a:t>T2C2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9EAF4E-7BCC-4A44-A3C9-4817321A4D1A}"/>
              </a:ext>
            </a:extLst>
          </p:cNvPr>
          <p:cNvSpPr/>
          <p:nvPr userDrawn="1"/>
        </p:nvSpPr>
        <p:spPr>
          <a:xfrm>
            <a:off x="444500" y="7192652"/>
            <a:ext cx="875253" cy="386499"/>
          </a:xfrm>
          <a:prstGeom prst="rect">
            <a:avLst/>
          </a:prstGeom>
          <a:solidFill>
            <a:srgbClr val="E05C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94341E-6EB0-41D7-A07B-BFF3F153316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03317" y="7093966"/>
            <a:ext cx="1675833" cy="55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87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</p:sldLayoutIdLst>
  <p:hf sldNum="0" hdr="0" ftr="0" dt="0"/>
  <p:txStyles>
    <p:titleStyle>
      <a:lvl1pPr algn="ctr" defTabSz="494456" rtl="0" eaLnBrk="1" latinLnBrk="0" hangingPunct="1">
        <a:spcBef>
          <a:spcPct val="0"/>
        </a:spcBef>
        <a:buNone/>
        <a:defRPr sz="47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0842" indent="-370842" algn="l" defTabSz="494456" rtl="0" eaLnBrk="1" latinLnBrk="0" hangingPunct="1">
        <a:spcBef>
          <a:spcPct val="20000"/>
        </a:spcBef>
        <a:buFont typeface="Arial"/>
        <a:buChar char="•"/>
        <a:defRPr sz="3495" kern="1200">
          <a:solidFill>
            <a:schemeClr val="tx1"/>
          </a:solidFill>
          <a:latin typeface="+mn-lt"/>
          <a:ea typeface="+mn-ea"/>
          <a:cs typeface="+mn-cs"/>
        </a:defRPr>
      </a:lvl1pPr>
      <a:lvl2pPr marL="803491" indent="-309035" algn="l" defTabSz="494456" rtl="0" eaLnBrk="1" latinLnBrk="0" hangingPunct="1">
        <a:spcBef>
          <a:spcPct val="20000"/>
        </a:spcBef>
        <a:buFont typeface="Arial"/>
        <a:buChar char="–"/>
        <a:defRPr sz="3009" kern="1200">
          <a:solidFill>
            <a:schemeClr val="tx1"/>
          </a:solidFill>
          <a:latin typeface="+mn-lt"/>
          <a:ea typeface="+mn-ea"/>
          <a:cs typeface="+mn-cs"/>
        </a:defRPr>
      </a:lvl2pPr>
      <a:lvl3pPr marL="1236140" indent="-247228" algn="l" defTabSz="494456" rtl="0" eaLnBrk="1" latinLnBrk="0" hangingPunct="1">
        <a:spcBef>
          <a:spcPct val="20000"/>
        </a:spcBef>
        <a:buFont typeface="Arial"/>
        <a:buChar char="•"/>
        <a:defRPr sz="2620" kern="1200">
          <a:solidFill>
            <a:schemeClr val="tx1"/>
          </a:solidFill>
          <a:latin typeface="+mn-lt"/>
          <a:ea typeface="+mn-ea"/>
          <a:cs typeface="+mn-cs"/>
        </a:defRPr>
      </a:lvl3pPr>
      <a:lvl4pPr marL="1730596" indent="-247228" algn="l" defTabSz="494456" rtl="0" eaLnBrk="1" latinLnBrk="0" hangingPunct="1">
        <a:spcBef>
          <a:spcPct val="20000"/>
        </a:spcBef>
        <a:buFont typeface="Arial"/>
        <a:buChar char="–"/>
        <a:defRPr sz="2135" kern="1200">
          <a:solidFill>
            <a:schemeClr val="tx1"/>
          </a:solidFill>
          <a:latin typeface="+mn-lt"/>
          <a:ea typeface="+mn-ea"/>
          <a:cs typeface="+mn-cs"/>
        </a:defRPr>
      </a:lvl4pPr>
      <a:lvl5pPr marL="2225051" indent="-247228" algn="l" defTabSz="494456" rtl="0" eaLnBrk="1" latinLnBrk="0" hangingPunct="1">
        <a:spcBef>
          <a:spcPct val="20000"/>
        </a:spcBef>
        <a:buFont typeface="Arial"/>
        <a:buChar char="»"/>
        <a:defRPr sz="2135" kern="1200">
          <a:solidFill>
            <a:schemeClr val="tx1"/>
          </a:solidFill>
          <a:latin typeface="+mn-lt"/>
          <a:ea typeface="+mn-ea"/>
          <a:cs typeface="+mn-cs"/>
        </a:defRPr>
      </a:lvl5pPr>
      <a:lvl6pPr marL="2719507" indent="-247228" algn="l" defTabSz="494456" rtl="0" eaLnBrk="1" latinLnBrk="0" hangingPunct="1">
        <a:spcBef>
          <a:spcPct val="20000"/>
        </a:spcBef>
        <a:buFont typeface="Arial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6pPr>
      <a:lvl7pPr marL="3213964" indent="-247228" algn="l" defTabSz="494456" rtl="0" eaLnBrk="1" latinLnBrk="0" hangingPunct="1">
        <a:spcBef>
          <a:spcPct val="20000"/>
        </a:spcBef>
        <a:buFont typeface="Arial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7pPr>
      <a:lvl8pPr marL="3708419" indent="-247228" algn="l" defTabSz="494456" rtl="0" eaLnBrk="1" latinLnBrk="0" hangingPunct="1">
        <a:spcBef>
          <a:spcPct val="20000"/>
        </a:spcBef>
        <a:buFont typeface="Arial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8pPr>
      <a:lvl9pPr marL="4202876" indent="-247228" algn="l" defTabSz="494456" rtl="0" eaLnBrk="1" latinLnBrk="0" hangingPunct="1">
        <a:spcBef>
          <a:spcPct val="20000"/>
        </a:spcBef>
        <a:buFont typeface="Arial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94456" rtl="0" eaLnBrk="1" latinLnBrk="0" hangingPunct="1">
        <a:defRPr sz="1941" kern="1200">
          <a:solidFill>
            <a:schemeClr val="tx1"/>
          </a:solidFill>
          <a:latin typeface="+mn-lt"/>
          <a:ea typeface="+mn-ea"/>
          <a:cs typeface="+mn-cs"/>
        </a:defRPr>
      </a:lvl1pPr>
      <a:lvl2pPr marL="494456" algn="l" defTabSz="494456" rtl="0" eaLnBrk="1" latinLnBrk="0" hangingPunct="1">
        <a:defRPr sz="1941" kern="1200">
          <a:solidFill>
            <a:schemeClr val="tx1"/>
          </a:solidFill>
          <a:latin typeface="+mn-lt"/>
          <a:ea typeface="+mn-ea"/>
          <a:cs typeface="+mn-cs"/>
        </a:defRPr>
      </a:lvl2pPr>
      <a:lvl3pPr marL="988911" algn="l" defTabSz="494456" rtl="0" eaLnBrk="1" latinLnBrk="0" hangingPunct="1">
        <a:defRPr sz="1941" kern="1200">
          <a:solidFill>
            <a:schemeClr val="tx1"/>
          </a:solidFill>
          <a:latin typeface="+mn-lt"/>
          <a:ea typeface="+mn-ea"/>
          <a:cs typeface="+mn-cs"/>
        </a:defRPr>
      </a:lvl3pPr>
      <a:lvl4pPr marL="1483368" algn="l" defTabSz="494456" rtl="0" eaLnBrk="1" latinLnBrk="0" hangingPunct="1">
        <a:defRPr sz="1941" kern="1200">
          <a:solidFill>
            <a:schemeClr val="tx1"/>
          </a:solidFill>
          <a:latin typeface="+mn-lt"/>
          <a:ea typeface="+mn-ea"/>
          <a:cs typeface="+mn-cs"/>
        </a:defRPr>
      </a:lvl4pPr>
      <a:lvl5pPr marL="1977823" algn="l" defTabSz="494456" rtl="0" eaLnBrk="1" latinLnBrk="0" hangingPunct="1">
        <a:defRPr sz="1941" kern="1200">
          <a:solidFill>
            <a:schemeClr val="tx1"/>
          </a:solidFill>
          <a:latin typeface="+mn-lt"/>
          <a:ea typeface="+mn-ea"/>
          <a:cs typeface="+mn-cs"/>
        </a:defRPr>
      </a:lvl5pPr>
      <a:lvl6pPr marL="2472280" algn="l" defTabSz="494456" rtl="0" eaLnBrk="1" latinLnBrk="0" hangingPunct="1">
        <a:defRPr sz="1941" kern="1200">
          <a:solidFill>
            <a:schemeClr val="tx1"/>
          </a:solidFill>
          <a:latin typeface="+mn-lt"/>
          <a:ea typeface="+mn-ea"/>
          <a:cs typeface="+mn-cs"/>
        </a:defRPr>
      </a:lvl6pPr>
      <a:lvl7pPr marL="2966735" algn="l" defTabSz="494456" rtl="0" eaLnBrk="1" latinLnBrk="0" hangingPunct="1">
        <a:defRPr sz="1941" kern="1200">
          <a:solidFill>
            <a:schemeClr val="tx1"/>
          </a:solidFill>
          <a:latin typeface="+mn-lt"/>
          <a:ea typeface="+mn-ea"/>
          <a:cs typeface="+mn-cs"/>
        </a:defRPr>
      </a:lvl7pPr>
      <a:lvl8pPr marL="3461192" algn="l" defTabSz="494456" rtl="0" eaLnBrk="1" latinLnBrk="0" hangingPunct="1">
        <a:defRPr sz="1941" kern="1200">
          <a:solidFill>
            <a:schemeClr val="tx1"/>
          </a:solidFill>
          <a:latin typeface="+mn-lt"/>
          <a:ea typeface="+mn-ea"/>
          <a:cs typeface="+mn-cs"/>
        </a:defRPr>
      </a:lvl8pPr>
      <a:lvl9pPr marL="3955647" algn="l" defTabSz="494456" rtl="0" eaLnBrk="1" latinLnBrk="0" hangingPunct="1">
        <a:defRPr sz="194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jupyter.org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t2c2.csl.illinois.edu/jupyter-tutorial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4ceed.illinois.edu/" TargetMode="Externa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tiff"/><Relationship Id="rId5" Type="http://schemas.openxmlformats.org/officeDocument/2006/relationships/image" Target="../media/image49.png"/><Relationship Id="rId10" Type="http://schemas.openxmlformats.org/officeDocument/2006/relationships/image" Target="../media/image54.tiff"/><Relationship Id="rId4" Type="http://schemas.openxmlformats.org/officeDocument/2006/relationships/image" Target="../media/image48.png"/><Relationship Id="rId9" Type="http://schemas.openxmlformats.org/officeDocument/2006/relationships/image" Target="../media/image53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tiff"/><Relationship Id="rId3" Type="http://schemas.openxmlformats.org/officeDocument/2006/relationships/image" Target="../media/image58.png"/><Relationship Id="rId7" Type="http://schemas.openxmlformats.org/officeDocument/2006/relationships/image" Target="../media/image49.png"/><Relationship Id="rId12" Type="http://schemas.openxmlformats.org/officeDocument/2006/relationships/image" Target="../media/image54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tiff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59.png"/><Relationship Id="rId9" Type="http://schemas.openxmlformats.org/officeDocument/2006/relationships/image" Target="../media/image51.jpg"/><Relationship Id="rId14" Type="http://schemas.openxmlformats.org/officeDocument/2006/relationships/image" Target="../media/image6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0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44500" y="1159092"/>
            <a:ext cx="9499600" cy="662664"/>
          </a:xfrm>
        </p:spPr>
        <p:txBody>
          <a:bodyPr/>
          <a:lstStyle/>
          <a:p>
            <a:r>
              <a:rPr lang="en-US" dirty="0"/>
              <a:t>Use of 4CeeD Services by Semiconductor Researchers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44500" y="1490424"/>
            <a:ext cx="4673600" cy="884246"/>
          </a:xfrm>
        </p:spPr>
        <p:txBody>
          <a:bodyPr/>
          <a:lstStyle/>
          <a:p>
            <a:r>
              <a:rPr lang="en-US" dirty="0">
                <a:solidFill>
                  <a:srgbClr val="F27238"/>
                </a:solidFill>
              </a:rPr>
              <a:t>Patrick Su (psu8@Illinois.edu)</a:t>
            </a:r>
          </a:p>
          <a:p>
            <a:r>
              <a:rPr lang="en-US" dirty="0">
                <a:solidFill>
                  <a:srgbClr val="F27238"/>
                </a:solidFill>
              </a:rPr>
              <a:t>Robert Kaufman (rbkaufm2@Illinois.edu)</a:t>
            </a:r>
          </a:p>
          <a:p>
            <a:r>
              <a:rPr lang="en-US" dirty="0">
                <a:solidFill>
                  <a:srgbClr val="F27238"/>
                </a:solidFill>
              </a:rPr>
              <a:t>Steve </a:t>
            </a:r>
            <a:r>
              <a:rPr lang="en-US" dirty="0" err="1">
                <a:solidFill>
                  <a:srgbClr val="F27238"/>
                </a:solidFill>
              </a:rPr>
              <a:t>Konstanty</a:t>
            </a:r>
            <a:r>
              <a:rPr lang="en-US" dirty="0">
                <a:solidFill>
                  <a:srgbClr val="F27238"/>
                </a:solidFill>
              </a:rPr>
              <a:t> (stevek@Illinois.edu)</a:t>
            </a:r>
          </a:p>
          <a:p>
            <a:endParaRPr lang="en-US" dirty="0">
              <a:solidFill>
                <a:srgbClr val="F27238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44500" y="2374670"/>
            <a:ext cx="4673600" cy="250908"/>
          </a:xfrm>
        </p:spPr>
        <p:txBody>
          <a:bodyPr/>
          <a:lstStyle/>
          <a:p>
            <a:r>
              <a:rPr lang="en-US" dirty="0"/>
              <a:t>March 29</a:t>
            </a:r>
            <a:r>
              <a:rPr lang="en-US" baseline="30000" dirty="0"/>
              <a:t>th</a:t>
            </a:r>
            <a:r>
              <a:rPr lang="en-US" dirty="0"/>
              <a:t>, 2019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797" y="114019"/>
            <a:ext cx="1419269" cy="7417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154" y="78722"/>
            <a:ext cx="816291" cy="821209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91D27137-5C09-4229-99BE-F18FCC3FE422}"/>
              </a:ext>
            </a:extLst>
          </p:cNvPr>
          <p:cNvSpPr txBox="1">
            <a:spLocks/>
          </p:cNvSpPr>
          <p:nvPr/>
        </p:nvSpPr>
        <p:spPr>
          <a:xfrm>
            <a:off x="444500" y="540470"/>
            <a:ext cx="9194800" cy="630555"/>
          </a:xfrm>
          <a:prstGeom prst="rect">
            <a:avLst/>
          </a:prstGeom>
        </p:spPr>
        <p:txBody>
          <a:bodyPr/>
          <a:lstStyle>
            <a:lvl1pPr marL="382059" indent="-382059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4CeeD MNTL Workshop</a:t>
            </a:r>
          </a:p>
        </p:txBody>
      </p:sp>
    </p:spTree>
    <p:extLst>
      <p:ext uri="{BB962C8B-B14F-4D97-AF65-F5344CB8AC3E}">
        <p14:creationId xmlns:p14="http://schemas.microsoft.com/office/powerpoint/2010/main" val="192421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912220-88C1-4003-B88F-CDD7E883C2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6400" y="1284777"/>
            <a:ext cx="9245600" cy="559448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Droid Sans"/>
              </a:rPr>
              <a:t>What is 4CeeD?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6"/>
                </a:solidFill>
                <a:latin typeface="Droid Sans"/>
              </a:rPr>
              <a:t>New and Improved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300" b="1" dirty="0">
                <a:solidFill>
                  <a:schemeClr val="accent6"/>
                </a:solidFill>
              </a:rPr>
              <a:t>A Clean and Intuitive GUI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300" b="1" dirty="0">
                <a:solidFill>
                  <a:schemeClr val="accent6"/>
                </a:solidFill>
              </a:rPr>
              <a:t>Mobile App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300" b="1" dirty="0" err="1">
                <a:solidFill>
                  <a:schemeClr val="accent6"/>
                </a:solidFill>
              </a:rPr>
              <a:t>Jupyter</a:t>
            </a:r>
            <a:r>
              <a:rPr lang="en-US" sz="2300" b="1" dirty="0">
                <a:solidFill>
                  <a:schemeClr val="accent6"/>
                </a:solidFill>
              </a:rPr>
              <a:t> Integration</a:t>
            </a:r>
            <a:endParaRPr lang="en-US" sz="2300" b="1" dirty="0">
              <a:solidFill>
                <a:schemeClr val="accent6"/>
              </a:solidFill>
              <a:latin typeface="Droid San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Droid Sans"/>
              </a:rPr>
              <a:t>Exploring </a:t>
            </a:r>
            <a:r>
              <a:rPr lang="en-US" sz="2800" dirty="0" err="1">
                <a:latin typeface="Droid Sans"/>
              </a:rPr>
              <a:t>Jupyter</a:t>
            </a:r>
            <a:r>
              <a:rPr lang="en-US" sz="2800" dirty="0">
                <a:latin typeface="Droid Sans"/>
              </a:rPr>
              <a:t> Integration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Droid Sans"/>
              </a:rPr>
              <a:t>Live Demo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Droid Sans"/>
              </a:rPr>
              <a:t>Looking Forward to SENSELET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Droid Sans"/>
              </a:rPr>
              <a:t>Questions and Feedback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233ECC8-CD46-43EC-BF12-F6B8FFEA52CD}"/>
              </a:ext>
            </a:extLst>
          </p:cNvPr>
          <p:cNvSpPr txBox="1">
            <a:spLocks/>
          </p:cNvSpPr>
          <p:nvPr/>
        </p:nvSpPr>
        <p:spPr>
          <a:xfrm>
            <a:off x="201642" y="375837"/>
            <a:ext cx="9194800" cy="630555"/>
          </a:xfrm>
          <a:prstGeom prst="rect">
            <a:avLst/>
          </a:prstGeom>
        </p:spPr>
        <p:txBody>
          <a:bodyPr vert="horz"/>
          <a:lstStyle>
            <a:lvl1pPr marL="0" indent="0" algn="l" defTabSz="509412" rtl="0" eaLnBrk="1" latinLnBrk="0" hangingPunct="1">
              <a:spcBef>
                <a:spcPct val="20000"/>
              </a:spcBef>
              <a:buFont typeface="Arial"/>
              <a:buNone/>
              <a:defRPr sz="3200" b="1" kern="1200" baseline="0">
                <a:solidFill>
                  <a:srgbClr val="142958"/>
                </a:solidFill>
                <a:latin typeface="Arial Narrow" panose="020B0606020202030204" pitchFamily="34" charset="0"/>
                <a:ea typeface="+mn-ea"/>
                <a:cs typeface="Arial Narrow" panose="020B0606020202030204" pitchFamily="34" charset="0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/>
              <a:t>Workshop Outline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47542D7-90C8-4B3D-BFCF-F924139A2313}"/>
              </a:ext>
            </a:extLst>
          </p:cNvPr>
          <p:cNvCxnSpPr>
            <a:cxnSpLocks/>
          </p:cNvCxnSpPr>
          <p:nvPr/>
        </p:nvCxnSpPr>
        <p:spPr>
          <a:xfrm>
            <a:off x="0" y="1145584"/>
            <a:ext cx="10058400" cy="0"/>
          </a:xfrm>
          <a:prstGeom prst="line">
            <a:avLst/>
          </a:prstGeom>
          <a:ln w="38100">
            <a:solidFill>
              <a:srgbClr val="568EB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0196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620AE06-60D0-4F53-AF62-042141D4B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19666"/>
            <a:ext cx="10058400" cy="456030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93881" y="1263396"/>
            <a:ext cx="9194800" cy="460220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Dashboard View of the new GUI of 4CeeD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F15001-8F50-40D1-B919-EBC601AB7851}"/>
              </a:ext>
            </a:extLst>
          </p:cNvPr>
          <p:cNvSpPr/>
          <p:nvPr/>
        </p:nvSpPr>
        <p:spPr>
          <a:xfrm>
            <a:off x="7852721" y="2417722"/>
            <a:ext cx="1898488" cy="660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SEM Image Preview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1D6067-0391-4EA0-8B07-322C946B5E7B}"/>
              </a:ext>
            </a:extLst>
          </p:cNvPr>
          <p:cNvSpPr/>
          <p:nvPr/>
        </p:nvSpPr>
        <p:spPr>
          <a:xfrm>
            <a:off x="112486" y="3886200"/>
            <a:ext cx="1524000" cy="6347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File Tree Viewer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8943E9C-7CAA-4328-853E-C5E357552F65}"/>
              </a:ext>
            </a:extLst>
          </p:cNvPr>
          <p:cNvCxnSpPr/>
          <p:nvPr/>
        </p:nvCxnSpPr>
        <p:spPr>
          <a:xfrm>
            <a:off x="971550" y="4666766"/>
            <a:ext cx="1104900" cy="76225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AA4C977-52C7-4611-BA1F-00DBEECB02D4}"/>
              </a:ext>
            </a:extLst>
          </p:cNvPr>
          <p:cNvCxnSpPr>
            <a:cxnSpLocks/>
          </p:cNvCxnSpPr>
          <p:nvPr/>
        </p:nvCxnSpPr>
        <p:spPr>
          <a:xfrm flipH="1">
            <a:off x="7315200" y="3065422"/>
            <a:ext cx="400050" cy="446882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73FC00C-E224-42B6-A4F9-2E60142436DF}"/>
              </a:ext>
            </a:extLst>
          </p:cNvPr>
          <p:cNvCxnSpPr>
            <a:cxnSpLocks/>
          </p:cNvCxnSpPr>
          <p:nvPr/>
        </p:nvCxnSpPr>
        <p:spPr>
          <a:xfrm>
            <a:off x="0" y="1145584"/>
            <a:ext cx="10058400" cy="0"/>
          </a:xfrm>
          <a:prstGeom prst="line">
            <a:avLst/>
          </a:prstGeom>
          <a:ln w="38100">
            <a:solidFill>
              <a:srgbClr val="568EB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E4B7BD39-31AD-4908-BAC2-91DE81738FF1}"/>
              </a:ext>
            </a:extLst>
          </p:cNvPr>
          <p:cNvSpPr txBox="1">
            <a:spLocks/>
          </p:cNvSpPr>
          <p:nvPr/>
        </p:nvSpPr>
        <p:spPr>
          <a:xfrm>
            <a:off x="201641" y="0"/>
            <a:ext cx="9644107" cy="1144815"/>
          </a:xfrm>
          <a:prstGeom prst="rect">
            <a:avLst/>
          </a:prstGeom>
        </p:spPr>
        <p:txBody>
          <a:bodyPr vert="horz"/>
          <a:lstStyle>
            <a:lvl1pPr marL="0" indent="0" algn="l" defTabSz="509412" rtl="0" eaLnBrk="1" latinLnBrk="0" hangingPunct="1">
              <a:spcBef>
                <a:spcPct val="20000"/>
              </a:spcBef>
              <a:buFont typeface="Arial"/>
              <a:buNone/>
              <a:defRPr sz="3200" b="1" kern="1200" baseline="0">
                <a:solidFill>
                  <a:srgbClr val="142958"/>
                </a:solidFill>
                <a:latin typeface="Arial Narrow" panose="020B0606020202030204" pitchFamily="34" charset="0"/>
                <a:ea typeface="+mn-ea"/>
                <a:cs typeface="Arial Narrow" panose="020B0606020202030204" pitchFamily="34" charset="0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New and Improved</a:t>
            </a:r>
            <a:br>
              <a:rPr lang="en-US" sz="4000" dirty="0"/>
            </a:br>
            <a:r>
              <a:rPr lang="en-US" sz="4400" dirty="0"/>
              <a:t>An Intuitive GUI Dashboard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36993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93881" y="1263396"/>
            <a:ext cx="9194800" cy="460220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Searchable Data in Easy References and Places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231238-CD19-45EA-8DDD-09680DA72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6800"/>
            <a:ext cx="10058400" cy="46324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72BB64A-E2EF-4D1A-AA82-F5AB20664E9C}"/>
              </a:ext>
            </a:extLst>
          </p:cNvPr>
          <p:cNvSpPr/>
          <p:nvPr/>
        </p:nvSpPr>
        <p:spPr>
          <a:xfrm>
            <a:off x="64014" y="4835801"/>
            <a:ext cx="2076450" cy="11756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GaN</a:t>
            </a:r>
            <a:r>
              <a:rPr lang="en-US" dirty="0">
                <a:solidFill>
                  <a:schemeClr val="tx1"/>
                </a:solidFill>
              </a:rPr>
              <a:t> MZM Files Through Search Function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AC12043-0FE4-4313-9208-9E8B16B3B4D4}"/>
              </a:ext>
            </a:extLst>
          </p:cNvPr>
          <p:cNvCxnSpPr>
            <a:cxnSpLocks/>
          </p:cNvCxnSpPr>
          <p:nvPr/>
        </p:nvCxnSpPr>
        <p:spPr>
          <a:xfrm flipV="1">
            <a:off x="990600" y="3657600"/>
            <a:ext cx="762000" cy="1032385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1163338-0A9C-443A-B26E-CD186D81E152}"/>
              </a:ext>
            </a:extLst>
          </p:cNvPr>
          <p:cNvSpPr/>
          <p:nvPr/>
        </p:nvSpPr>
        <p:spPr>
          <a:xfrm>
            <a:off x="1752600" y="2324100"/>
            <a:ext cx="939800" cy="381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9ED2193-DFDE-4B3B-8CEC-882992CD13A2}"/>
              </a:ext>
            </a:extLst>
          </p:cNvPr>
          <p:cNvSpPr/>
          <p:nvPr/>
        </p:nvSpPr>
        <p:spPr>
          <a:xfrm>
            <a:off x="5669106" y="5014105"/>
            <a:ext cx="2076450" cy="70089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MZM Metallized Image Preview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F53999B-5E3D-4EE5-85CB-3020211B8A59}"/>
              </a:ext>
            </a:extLst>
          </p:cNvPr>
          <p:cNvCxnSpPr>
            <a:cxnSpLocks/>
          </p:cNvCxnSpPr>
          <p:nvPr/>
        </p:nvCxnSpPr>
        <p:spPr>
          <a:xfrm>
            <a:off x="0" y="1145584"/>
            <a:ext cx="10058400" cy="0"/>
          </a:xfrm>
          <a:prstGeom prst="line">
            <a:avLst/>
          </a:prstGeom>
          <a:ln w="38100">
            <a:solidFill>
              <a:srgbClr val="568EB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162D2D34-7848-4115-9E6D-978DB297ECD9}"/>
              </a:ext>
            </a:extLst>
          </p:cNvPr>
          <p:cNvSpPr txBox="1">
            <a:spLocks/>
          </p:cNvSpPr>
          <p:nvPr/>
        </p:nvSpPr>
        <p:spPr>
          <a:xfrm>
            <a:off x="201641" y="0"/>
            <a:ext cx="9644107" cy="1144815"/>
          </a:xfrm>
          <a:prstGeom prst="rect">
            <a:avLst/>
          </a:prstGeom>
        </p:spPr>
        <p:txBody>
          <a:bodyPr vert="horz"/>
          <a:lstStyle>
            <a:lvl1pPr marL="0" indent="0" algn="l" defTabSz="509412" rtl="0" eaLnBrk="1" latinLnBrk="0" hangingPunct="1">
              <a:spcBef>
                <a:spcPct val="20000"/>
              </a:spcBef>
              <a:buFont typeface="Arial"/>
              <a:buNone/>
              <a:defRPr sz="3200" b="1" kern="1200" baseline="0">
                <a:solidFill>
                  <a:srgbClr val="142958"/>
                </a:solidFill>
                <a:latin typeface="Arial Narrow" panose="020B0606020202030204" pitchFamily="34" charset="0"/>
                <a:ea typeface="+mn-ea"/>
                <a:cs typeface="Arial Narrow" panose="020B0606020202030204" pitchFamily="34" charset="0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New and Improved</a:t>
            </a:r>
            <a:br>
              <a:rPr lang="en-US" sz="4000" dirty="0"/>
            </a:br>
            <a:r>
              <a:rPr lang="en-US" sz="4400" dirty="0"/>
              <a:t>An Intuitive GUI Dashboard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60522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93881" y="1263396"/>
            <a:ext cx="9194800" cy="460220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Searchable Data in Easy References and Places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231238-CD19-45EA-8DDD-09680DA72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6800"/>
            <a:ext cx="10058400" cy="46324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72BB64A-E2EF-4D1A-AA82-F5AB20664E9C}"/>
              </a:ext>
            </a:extLst>
          </p:cNvPr>
          <p:cNvSpPr/>
          <p:nvPr/>
        </p:nvSpPr>
        <p:spPr>
          <a:xfrm>
            <a:off x="-7794" y="3255205"/>
            <a:ext cx="2076450" cy="61539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Fabrication Process Flow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AC12043-0FE4-4313-9208-9E8B16B3B4D4}"/>
              </a:ext>
            </a:extLst>
          </p:cNvPr>
          <p:cNvCxnSpPr>
            <a:cxnSpLocks/>
          </p:cNvCxnSpPr>
          <p:nvPr/>
        </p:nvCxnSpPr>
        <p:spPr>
          <a:xfrm>
            <a:off x="901700" y="4079097"/>
            <a:ext cx="1166956" cy="823103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9ED2193-DFDE-4B3B-8CEC-882992CD13A2}"/>
              </a:ext>
            </a:extLst>
          </p:cNvPr>
          <p:cNvSpPr/>
          <p:nvPr/>
        </p:nvSpPr>
        <p:spPr>
          <a:xfrm>
            <a:off x="5669106" y="5014105"/>
            <a:ext cx="2076450" cy="70089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MZM Metallized Image Preview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F53999B-5E3D-4EE5-85CB-3020211B8A59}"/>
              </a:ext>
            </a:extLst>
          </p:cNvPr>
          <p:cNvCxnSpPr>
            <a:cxnSpLocks/>
          </p:cNvCxnSpPr>
          <p:nvPr/>
        </p:nvCxnSpPr>
        <p:spPr>
          <a:xfrm>
            <a:off x="0" y="1145584"/>
            <a:ext cx="10058400" cy="0"/>
          </a:xfrm>
          <a:prstGeom prst="line">
            <a:avLst/>
          </a:prstGeom>
          <a:ln w="38100">
            <a:solidFill>
              <a:srgbClr val="568EB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8DD4FA01-7ECB-451C-9C19-F4557F1F2D08}"/>
              </a:ext>
            </a:extLst>
          </p:cNvPr>
          <p:cNvSpPr txBox="1">
            <a:spLocks/>
          </p:cNvSpPr>
          <p:nvPr/>
        </p:nvSpPr>
        <p:spPr>
          <a:xfrm>
            <a:off x="201641" y="0"/>
            <a:ext cx="9644107" cy="1144815"/>
          </a:xfrm>
          <a:prstGeom prst="rect">
            <a:avLst/>
          </a:prstGeom>
        </p:spPr>
        <p:txBody>
          <a:bodyPr vert="horz"/>
          <a:lstStyle>
            <a:lvl1pPr marL="0" indent="0" algn="l" defTabSz="509412" rtl="0" eaLnBrk="1" latinLnBrk="0" hangingPunct="1">
              <a:spcBef>
                <a:spcPct val="20000"/>
              </a:spcBef>
              <a:buFont typeface="Arial"/>
              <a:buNone/>
              <a:defRPr sz="3200" b="1" kern="1200" baseline="0">
                <a:solidFill>
                  <a:srgbClr val="142958"/>
                </a:solidFill>
                <a:latin typeface="Arial Narrow" panose="020B0606020202030204" pitchFamily="34" charset="0"/>
                <a:ea typeface="+mn-ea"/>
                <a:cs typeface="Arial Narrow" panose="020B0606020202030204" pitchFamily="34" charset="0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New and Improved</a:t>
            </a:r>
            <a:br>
              <a:rPr lang="en-US" sz="4000" dirty="0"/>
            </a:br>
            <a:r>
              <a:rPr lang="en-US" sz="4400" dirty="0"/>
              <a:t>An Intuitive GUI Dashboard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19216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CFCD35C-92B9-4758-BB32-4436BDF07F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88"/>
          <a:stretch/>
        </p:blipFill>
        <p:spPr>
          <a:xfrm>
            <a:off x="0" y="1906800"/>
            <a:ext cx="10066194" cy="493040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93881" y="1263396"/>
            <a:ext cx="9194800" cy="460220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Manage Data Organization Quickly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2BB64A-E2EF-4D1A-AA82-F5AB20664E9C}"/>
              </a:ext>
            </a:extLst>
          </p:cNvPr>
          <p:cNvSpPr/>
          <p:nvPr/>
        </p:nvSpPr>
        <p:spPr>
          <a:xfrm>
            <a:off x="41729" y="3328374"/>
            <a:ext cx="2076450" cy="61539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Organize from a Menu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AC12043-0FE4-4313-9208-9E8B16B3B4D4}"/>
              </a:ext>
            </a:extLst>
          </p:cNvPr>
          <p:cNvCxnSpPr>
            <a:cxnSpLocks/>
          </p:cNvCxnSpPr>
          <p:nvPr/>
        </p:nvCxnSpPr>
        <p:spPr>
          <a:xfrm>
            <a:off x="2242457" y="3712029"/>
            <a:ext cx="1164772" cy="370114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9ED2193-DFDE-4B3B-8CEC-882992CD13A2}"/>
              </a:ext>
            </a:extLst>
          </p:cNvPr>
          <p:cNvSpPr/>
          <p:nvPr/>
        </p:nvSpPr>
        <p:spPr>
          <a:xfrm>
            <a:off x="5190135" y="5164705"/>
            <a:ext cx="2076450" cy="70089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Quickly Modify Data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F53999B-5E3D-4EE5-85CB-3020211B8A59}"/>
              </a:ext>
            </a:extLst>
          </p:cNvPr>
          <p:cNvCxnSpPr>
            <a:cxnSpLocks/>
          </p:cNvCxnSpPr>
          <p:nvPr/>
        </p:nvCxnSpPr>
        <p:spPr>
          <a:xfrm>
            <a:off x="0" y="1145584"/>
            <a:ext cx="10058400" cy="0"/>
          </a:xfrm>
          <a:prstGeom prst="line">
            <a:avLst/>
          </a:prstGeom>
          <a:ln w="38100">
            <a:solidFill>
              <a:srgbClr val="568EB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1BAA79E5-35C6-4581-BD89-5D7E98CE3877}"/>
              </a:ext>
            </a:extLst>
          </p:cNvPr>
          <p:cNvSpPr txBox="1">
            <a:spLocks/>
          </p:cNvSpPr>
          <p:nvPr/>
        </p:nvSpPr>
        <p:spPr>
          <a:xfrm>
            <a:off x="201641" y="0"/>
            <a:ext cx="9644107" cy="1144815"/>
          </a:xfrm>
          <a:prstGeom prst="rect">
            <a:avLst/>
          </a:prstGeom>
        </p:spPr>
        <p:txBody>
          <a:bodyPr vert="horz"/>
          <a:lstStyle>
            <a:lvl1pPr marL="0" indent="0" algn="l" defTabSz="509412" rtl="0" eaLnBrk="1" latinLnBrk="0" hangingPunct="1">
              <a:spcBef>
                <a:spcPct val="20000"/>
              </a:spcBef>
              <a:buFont typeface="Arial"/>
              <a:buNone/>
              <a:defRPr sz="3200" b="1" kern="1200" baseline="0">
                <a:solidFill>
                  <a:srgbClr val="142958"/>
                </a:solidFill>
                <a:latin typeface="Arial Narrow" panose="020B0606020202030204" pitchFamily="34" charset="0"/>
                <a:ea typeface="+mn-ea"/>
                <a:cs typeface="Arial Narrow" panose="020B0606020202030204" pitchFamily="34" charset="0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New and Improved</a:t>
            </a:r>
            <a:br>
              <a:rPr lang="en-US" sz="4000" dirty="0"/>
            </a:br>
            <a:r>
              <a:rPr lang="en-US" sz="4400" dirty="0"/>
              <a:t>An Intuitive GUI Dashboard </a:t>
            </a:r>
            <a:endParaRPr lang="en-US" sz="4000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3B176E0-929A-45CE-9895-207144281CF7}"/>
              </a:ext>
            </a:extLst>
          </p:cNvPr>
          <p:cNvCxnSpPr>
            <a:cxnSpLocks/>
          </p:cNvCxnSpPr>
          <p:nvPr/>
        </p:nvCxnSpPr>
        <p:spPr>
          <a:xfrm flipH="1" flipV="1">
            <a:off x="4161293" y="4564851"/>
            <a:ext cx="892628" cy="599854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B2EE3C8A-091B-4462-829C-90272FD33C39}"/>
              </a:ext>
            </a:extLst>
          </p:cNvPr>
          <p:cNvSpPr/>
          <p:nvPr/>
        </p:nvSpPr>
        <p:spPr>
          <a:xfrm>
            <a:off x="7596046" y="4542775"/>
            <a:ext cx="2249702" cy="90398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Know what You’re Working With at a Glance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77F68AA-29F9-4686-8F3B-F0DABAE850AD}"/>
              </a:ext>
            </a:extLst>
          </p:cNvPr>
          <p:cNvCxnSpPr>
            <a:cxnSpLocks/>
          </p:cNvCxnSpPr>
          <p:nvPr/>
        </p:nvCxnSpPr>
        <p:spPr>
          <a:xfrm flipH="1" flipV="1">
            <a:off x="7794685" y="3854555"/>
            <a:ext cx="683848" cy="538764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07510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5"/>
          <p:cNvSpPr txBox="1"/>
          <p:nvPr/>
        </p:nvSpPr>
        <p:spPr>
          <a:xfrm>
            <a:off x="1404251" y="1199195"/>
            <a:ext cx="2801510" cy="57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568" tIns="100568" rIns="100568" bIns="100568" anchor="t" anchorCtr="0">
            <a:noAutofit/>
          </a:bodyPr>
          <a:lstStyle/>
          <a:p>
            <a:pPr indent="502920"/>
            <a:r>
              <a:rPr lang="en-US" sz="2200" dirty="0">
                <a:latin typeface="Droid Sans"/>
              </a:rPr>
              <a:t>S</a:t>
            </a:r>
            <a:r>
              <a:rPr lang="en" sz="2200" dirty="0">
                <a:latin typeface="Droid Sans"/>
              </a:rPr>
              <a:t>plash Screen</a:t>
            </a:r>
            <a:endParaRPr sz="2200" dirty="0">
              <a:latin typeface="Droid Sans"/>
            </a:endParaRPr>
          </a:p>
        </p:txBody>
      </p:sp>
      <p:pic>
        <p:nvPicPr>
          <p:cNvPr id="170" name="Google Shape;17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8185" y="1851767"/>
            <a:ext cx="2347576" cy="489349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35"/>
          <p:cNvSpPr txBox="1"/>
          <p:nvPr/>
        </p:nvSpPr>
        <p:spPr>
          <a:xfrm>
            <a:off x="4980188" y="1027760"/>
            <a:ext cx="4561920" cy="34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568" tIns="100568" rIns="100568" bIns="100568" anchor="t" anchorCtr="0">
            <a:noAutofit/>
          </a:bodyPr>
          <a:lstStyle/>
          <a:p>
            <a:pPr algn="ctr"/>
            <a:r>
              <a:rPr lang="en" sz="2200" dirty="0">
                <a:latin typeface="Droid Sans"/>
              </a:rPr>
              <a:t>Login page:</a:t>
            </a:r>
          </a:p>
          <a:p>
            <a:pPr algn="ctr"/>
            <a:r>
              <a:rPr lang="en" sz="1800" dirty="0">
                <a:latin typeface="Droid Sans"/>
              </a:rPr>
              <a:t>Supports local (ldap) and Google sign in </a:t>
            </a:r>
            <a:endParaRPr sz="1800" dirty="0">
              <a:latin typeface="Droid Sans"/>
            </a:endParaRPr>
          </a:p>
        </p:txBody>
      </p:sp>
      <p:pic>
        <p:nvPicPr>
          <p:cNvPr id="172" name="Google Shape;17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62853" y="1851145"/>
            <a:ext cx="2196591" cy="489411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7252050-4CF6-43A6-870D-3EAC05AACD67}"/>
              </a:ext>
            </a:extLst>
          </p:cNvPr>
          <p:cNvCxnSpPr>
            <a:cxnSpLocks/>
          </p:cNvCxnSpPr>
          <p:nvPr/>
        </p:nvCxnSpPr>
        <p:spPr>
          <a:xfrm>
            <a:off x="0" y="1145584"/>
            <a:ext cx="10058400" cy="0"/>
          </a:xfrm>
          <a:prstGeom prst="line">
            <a:avLst/>
          </a:prstGeom>
          <a:ln w="38100">
            <a:solidFill>
              <a:srgbClr val="568EB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E9DACE93-0066-4814-AD90-80AC6A865789}"/>
              </a:ext>
            </a:extLst>
          </p:cNvPr>
          <p:cNvSpPr txBox="1">
            <a:spLocks/>
          </p:cNvSpPr>
          <p:nvPr/>
        </p:nvSpPr>
        <p:spPr>
          <a:xfrm>
            <a:off x="201641" y="0"/>
            <a:ext cx="9644107" cy="1144815"/>
          </a:xfrm>
          <a:prstGeom prst="rect">
            <a:avLst/>
          </a:prstGeom>
        </p:spPr>
        <p:txBody>
          <a:bodyPr vert="horz"/>
          <a:lstStyle>
            <a:lvl1pPr marL="0" indent="0" algn="l" defTabSz="509412" rtl="0" eaLnBrk="1" latinLnBrk="0" hangingPunct="1">
              <a:spcBef>
                <a:spcPct val="20000"/>
              </a:spcBef>
              <a:buFont typeface="Arial"/>
              <a:buNone/>
              <a:defRPr sz="3200" b="1" kern="1200" baseline="0">
                <a:solidFill>
                  <a:srgbClr val="142958"/>
                </a:solidFill>
                <a:latin typeface="Arial Narrow" panose="020B0606020202030204" pitchFamily="34" charset="0"/>
                <a:ea typeface="+mn-ea"/>
                <a:cs typeface="Arial Narrow" panose="020B0606020202030204" pitchFamily="34" charset="0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New and Improved</a:t>
            </a:r>
            <a:br>
              <a:rPr lang="en-US" sz="4000" dirty="0"/>
            </a:br>
            <a:r>
              <a:rPr lang="en-US" sz="4400" dirty="0"/>
              <a:t>4CeeD Mobile App</a:t>
            </a:r>
            <a:endParaRPr lang="en-US" sz="4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6"/>
          <p:cNvSpPr txBox="1"/>
          <p:nvPr/>
        </p:nvSpPr>
        <p:spPr>
          <a:xfrm>
            <a:off x="-35348" y="1120512"/>
            <a:ext cx="3712170" cy="57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568" tIns="100568" rIns="100568" bIns="100568" anchor="t" anchorCtr="0">
            <a:noAutofit/>
          </a:bodyPr>
          <a:lstStyle/>
          <a:p>
            <a:pPr algn="ctr"/>
            <a:r>
              <a:rPr lang="en" sz="2200" dirty="0">
                <a:latin typeface="Droid Sans"/>
              </a:rPr>
              <a:t>Home Screen:</a:t>
            </a:r>
          </a:p>
          <a:p>
            <a:pPr algn="ctr"/>
            <a:r>
              <a:rPr lang="en" sz="2200" dirty="0">
                <a:latin typeface="Droid Sans"/>
              </a:rPr>
              <a:t>Root with action button </a:t>
            </a:r>
            <a:endParaRPr sz="2200" dirty="0">
              <a:latin typeface="Droid Sans"/>
            </a:endParaRPr>
          </a:p>
        </p:txBody>
      </p:sp>
      <p:sp>
        <p:nvSpPr>
          <p:cNvPr id="178" name="Google Shape;178;p36"/>
          <p:cNvSpPr txBox="1"/>
          <p:nvPr/>
        </p:nvSpPr>
        <p:spPr>
          <a:xfrm>
            <a:off x="3162415" y="1133414"/>
            <a:ext cx="371217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568" tIns="100568" rIns="100568" bIns="100568" anchor="t" anchorCtr="0">
            <a:noAutofit/>
          </a:bodyPr>
          <a:lstStyle/>
          <a:p>
            <a:pPr algn="ctr"/>
            <a:r>
              <a:rPr lang="en" sz="2200" dirty="0">
                <a:latin typeface="Droid Sans"/>
              </a:rPr>
              <a:t>Action button functionality with animation </a:t>
            </a:r>
            <a:endParaRPr sz="2200" dirty="0">
              <a:latin typeface="Droid Sans"/>
            </a:endParaRPr>
          </a:p>
        </p:txBody>
      </p:sp>
      <p:pic>
        <p:nvPicPr>
          <p:cNvPr id="179" name="Google Shape;17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504" y="1991570"/>
            <a:ext cx="2274040" cy="4923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84065" y="1991570"/>
            <a:ext cx="2268871" cy="491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40600" y="1863980"/>
            <a:ext cx="2274031" cy="4923747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36"/>
          <p:cNvSpPr txBox="1"/>
          <p:nvPr/>
        </p:nvSpPr>
        <p:spPr>
          <a:xfrm>
            <a:off x="7140600" y="1230928"/>
            <a:ext cx="217701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568" tIns="100568" rIns="100568" bIns="100568" anchor="t" anchorCtr="0">
            <a:noAutofit/>
          </a:bodyPr>
          <a:lstStyle/>
          <a:p>
            <a:pPr algn="ctr"/>
            <a:r>
              <a:rPr lang="en" sz="2200" dirty="0">
                <a:latin typeface="Droid Sans"/>
              </a:rPr>
              <a:t>Drawer</a:t>
            </a:r>
            <a:endParaRPr sz="2200" dirty="0">
              <a:latin typeface="Droid San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A91AA6B-CB53-42E5-9CBB-7D9A744F08AF}"/>
              </a:ext>
            </a:extLst>
          </p:cNvPr>
          <p:cNvCxnSpPr>
            <a:cxnSpLocks/>
          </p:cNvCxnSpPr>
          <p:nvPr/>
        </p:nvCxnSpPr>
        <p:spPr>
          <a:xfrm>
            <a:off x="0" y="1145584"/>
            <a:ext cx="10058400" cy="0"/>
          </a:xfrm>
          <a:prstGeom prst="line">
            <a:avLst/>
          </a:prstGeom>
          <a:ln w="38100">
            <a:solidFill>
              <a:srgbClr val="568EB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2A4198D5-8E5A-4F07-A512-C5F4698D1896}"/>
              </a:ext>
            </a:extLst>
          </p:cNvPr>
          <p:cNvSpPr txBox="1">
            <a:spLocks/>
          </p:cNvSpPr>
          <p:nvPr/>
        </p:nvSpPr>
        <p:spPr>
          <a:xfrm>
            <a:off x="201641" y="0"/>
            <a:ext cx="9644107" cy="1144815"/>
          </a:xfrm>
          <a:prstGeom prst="rect">
            <a:avLst/>
          </a:prstGeom>
        </p:spPr>
        <p:txBody>
          <a:bodyPr vert="horz"/>
          <a:lstStyle>
            <a:lvl1pPr marL="0" indent="0" algn="l" defTabSz="509412" rtl="0" eaLnBrk="1" latinLnBrk="0" hangingPunct="1">
              <a:spcBef>
                <a:spcPct val="20000"/>
              </a:spcBef>
              <a:buFont typeface="Arial"/>
              <a:buNone/>
              <a:defRPr sz="3200" b="1" kern="1200" baseline="0">
                <a:solidFill>
                  <a:srgbClr val="142958"/>
                </a:solidFill>
                <a:latin typeface="Arial Narrow" panose="020B0606020202030204" pitchFamily="34" charset="0"/>
                <a:ea typeface="+mn-ea"/>
                <a:cs typeface="Arial Narrow" panose="020B0606020202030204" pitchFamily="34" charset="0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New and Improved</a:t>
            </a:r>
            <a:br>
              <a:rPr lang="en-US" sz="4000" dirty="0"/>
            </a:br>
            <a:r>
              <a:rPr lang="en-US" sz="4400" dirty="0"/>
              <a:t>4CeeD Mobile App</a:t>
            </a:r>
            <a:endParaRPr lang="en-US" sz="40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7"/>
          <p:cNvSpPr txBox="1"/>
          <p:nvPr/>
        </p:nvSpPr>
        <p:spPr>
          <a:xfrm>
            <a:off x="212652" y="1032127"/>
            <a:ext cx="4472490" cy="57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568" tIns="100568" rIns="100568" bIns="100568" anchor="t" anchorCtr="0">
            <a:noAutofit/>
          </a:bodyPr>
          <a:lstStyle/>
          <a:p>
            <a:pPr algn="ctr"/>
            <a:r>
              <a:rPr lang="en" sz="2200" dirty="0">
                <a:latin typeface="Droid Sans" panose="020B0606030804020204"/>
              </a:rPr>
              <a:t>By tapping any of the tiles, we can move to the next level   </a:t>
            </a:r>
            <a:endParaRPr sz="2200" dirty="0">
              <a:latin typeface="Droid Sans" panose="020B0606030804020204"/>
            </a:endParaRPr>
          </a:p>
        </p:txBody>
      </p:sp>
      <p:sp>
        <p:nvSpPr>
          <p:cNvPr id="188" name="Google Shape;188;p37"/>
          <p:cNvSpPr txBox="1"/>
          <p:nvPr/>
        </p:nvSpPr>
        <p:spPr>
          <a:xfrm>
            <a:off x="5283828" y="1049891"/>
            <a:ext cx="4561920" cy="34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568" tIns="100568" rIns="100568" bIns="100568" anchor="t" anchorCtr="0">
            <a:noAutofit/>
          </a:bodyPr>
          <a:lstStyle/>
          <a:p>
            <a:pPr algn="ctr"/>
            <a:r>
              <a:rPr lang="en" sz="2200" dirty="0">
                <a:latin typeface="Droid Sans" panose="020B0606030804020204"/>
              </a:rPr>
              <a:t>The action button changes relevance</a:t>
            </a:r>
            <a:endParaRPr sz="2200" dirty="0">
              <a:latin typeface="Droid Sans" panose="020B0606030804020204"/>
            </a:endParaRPr>
          </a:p>
        </p:txBody>
      </p:sp>
      <p:pic>
        <p:nvPicPr>
          <p:cNvPr id="189" name="Google Shape;18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1718" y="1837920"/>
            <a:ext cx="2274040" cy="4923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2644" y="1843515"/>
            <a:ext cx="2268871" cy="49125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6D24ECE-1453-4450-982F-E35FA126D4AE}"/>
              </a:ext>
            </a:extLst>
          </p:cNvPr>
          <p:cNvCxnSpPr>
            <a:cxnSpLocks/>
          </p:cNvCxnSpPr>
          <p:nvPr/>
        </p:nvCxnSpPr>
        <p:spPr>
          <a:xfrm>
            <a:off x="0" y="1145584"/>
            <a:ext cx="10058400" cy="0"/>
          </a:xfrm>
          <a:prstGeom prst="line">
            <a:avLst/>
          </a:prstGeom>
          <a:ln w="38100">
            <a:solidFill>
              <a:srgbClr val="568EB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B224286F-9400-41A0-9D9A-8C630AA437B2}"/>
              </a:ext>
            </a:extLst>
          </p:cNvPr>
          <p:cNvSpPr txBox="1">
            <a:spLocks/>
          </p:cNvSpPr>
          <p:nvPr/>
        </p:nvSpPr>
        <p:spPr>
          <a:xfrm>
            <a:off x="201641" y="0"/>
            <a:ext cx="9644107" cy="1144815"/>
          </a:xfrm>
          <a:prstGeom prst="rect">
            <a:avLst/>
          </a:prstGeom>
        </p:spPr>
        <p:txBody>
          <a:bodyPr vert="horz"/>
          <a:lstStyle>
            <a:lvl1pPr marL="0" indent="0" algn="l" defTabSz="509412" rtl="0" eaLnBrk="1" latinLnBrk="0" hangingPunct="1">
              <a:spcBef>
                <a:spcPct val="20000"/>
              </a:spcBef>
              <a:buFont typeface="Arial"/>
              <a:buNone/>
              <a:defRPr sz="3200" b="1" kern="1200" baseline="0">
                <a:solidFill>
                  <a:srgbClr val="142958"/>
                </a:solidFill>
                <a:latin typeface="Arial Narrow" panose="020B0606020202030204" pitchFamily="34" charset="0"/>
                <a:ea typeface="+mn-ea"/>
                <a:cs typeface="Arial Narrow" panose="020B0606020202030204" pitchFamily="34" charset="0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New and Improved</a:t>
            </a:r>
            <a:br>
              <a:rPr lang="en-US" sz="4000" dirty="0"/>
            </a:br>
            <a:r>
              <a:rPr lang="en-US" sz="4400" dirty="0"/>
              <a:t>4CeeD Mobile App</a:t>
            </a:r>
            <a:endParaRPr lang="en-US" sz="40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8"/>
          <p:cNvSpPr txBox="1"/>
          <p:nvPr/>
        </p:nvSpPr>
        <p:spPr>
          <a:xfrm>
            <a:off x="137483" y="1036875"/>
            <a:ext cx="4614530" cy="57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568" tIns="100568" rIns="100568" bIns="100568" anchor="t" anchorCtr="0">
            <a:noAutofit/>
          </a:bodyPr>
          <a:lstStyle/>
          <a:p>
            <a:pPr algn="ctr"/>
            <a:r>
              <a:rPr lang="en" sz="2200" dirty="0">
                <a:latin typeface="Droid Sans" panose="020B0606030804020204"/>
              </a:rPr>
              <a:t>Inside a dataset, the action button changes relevancy to “</a:t>
            </a:r>
            <a:r>
              <a:rPr lang="en-US" sz="2200" dirty="0">
                <a:latin typeface="Droid Sans" panose="020B0606030804020204"/>
              </a:rPr>
              <a:t>U</a:t>
            </a:r>
            <a:r>
              <a:rPr lang="en" sz="2200" dirty="0">
                <a:latin typeface="Droid Sans" panose="020B0606030804020204"/>
              </a:rPr>
              <a:t>pload Files” </a:t>
            </a:r>
            <a:endParaRPr sz="2200" dirty="0">
              <a:latin typeface="Droid Sans" panose="020B0606030804020204"/>
            </a:endParaRPr>
          </a:p>
        </p:txBody>
      </p:sp>
      <p:sp>
        <p:nvSpPr>
          <p:cNvPr id="196" name="Google Shape;196;p38"/>
          <p:cNvSpPr txBox="1"/>
          <p:nvPr/>
        </p:nvSpPr>
        <p:spPr>
          <a:xfrm>
            <a:off x="5101938" y="1031162"/>
            <a:ext cx="5020620" cy="34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568" tIns="100568" rIns="100568" bIns="100568" anchor="t" anchorCtr="0">
            <a:noAutofit/>
          </a:bodyPr>
          <a:lstStyle/>
          <a:p>
            <a:pPr algn="ctr"/>
            <a:r>
              <a:rPr lang="en" sz="2200" dirty="0">
                <a:latin typeface="Droid Sans" panose="020B0606030804020204"/>
              </a:rPr>
              <a:t>If a space/collection/dataset is empty, the page shows:</a:t>
            </a:r>
            <a:endParaRPr sz="2200" dirty="0">
              <a:latin typeface="Droid Sans" panose="020B0606030804020204"/>
            </a:endParaRPr>
          </a:p>
        </p:txBody>
      </p:sp>
      <p:pic>
        <p:nvPicPr>
          <p:cNvPr id="197" name="Google Shape;19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1718" y="1900679"/>
            <a:ext cx="2268871" cy="491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7813" y="1900678"/>
            <a:ext cx="2268871" cy="49125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2CB971-9161-4012-93AE-D77B5DF133E2}"/>
              </a:ext>
            </a:extLst>
          </p:cNvPr>
          <p:cNvCxnSpPr>
            <a:cxnSpLocks/>
          </p:cNvCxnSpPr>
          <p:nvPr/>
        </p:nvCxnSpPr>
        <p:spPr>
          <a:xfrm>
            <a:off x="0" y="1145584"/>
            <a:ext cx="10058400" cy="0"/>
          </a:xfrm>
          <a:prstGeom prst="line">
            <a:avLst/>
          </a:prstGeom>
          <a:ln w="38100">
            <a:solidFill>
              <a:srgbClr val="568EB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715BCF7B-555B-4E84-A020-21F3E34EAAF6}"/>
              </a:ext>
            </a:extLst>
          </p:cNvPr>
          <p:cNvSpPr txBox="1">
            <a:spLocks/>
          </p:cNvSpPr>
          <p:nvPr/>
        </p:nvSpPr>
        <p:spPr>
          <a:xfrm>
            <a:off x="201641" y="0"/>
            <a:ext cx="9644107" cy="1144815"/>
          </a:xfrm>
          <a:prstGeom prst="rect">
            <a:avLst/>
          </a:prstGeom>
        </p:spPr>
        <p:txBody>
          <a:bodyPr vert="horz"/>
          <a:lstStyle>
            <a:lvl1pPr marL="0" indent="0" algn="l" defTabSz="509412" rtl="0" eaLnBrk="1" latinLnBrk="0" hangingPunct="1">
              <a:spcBef>
                <a:spcPct val="20000"/>
              </a:spcBef>
              <a:buFont typeface="Arial"/>
              <a:buNone/>
              <a:defRPr sz="3200" b="1" kern="1200" baseline="0">
                <a:solidFill>
                  <a:srgbClr val="142958"/>
                </a:solidFill>
                <a:latin typeface="Arial Narrow" panose="020B0606020202030204" pitchFamily="34" charset="0"/>
                <a:ea typeface="+mn-ea"/>
                <a:cs typeface="Arial Narrow" panose="020B0606020202030204" pitchFamily="34" charset="0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New and Improved</a:t>
            </a:r>
            <a:br>
              <a:rPr lang="en-US" sz="4000" dirty="0"/>
            </a:br>
            <a:r>
              <a:rPr lang="en-US" sz="4400" dirty="0"/>
              <a:t>4CeeD Mobile App</a:t>
            </a:r>
            <a:endParaRPr lang="en-US" sz="40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9"/>
          <p:cNvSpPr txBox="1"/>
          <p:nvPr/>
        </p:nvSpPr>
        <p:spPr>
          <a:xfrm>
            <a:off x="1239335" y="1277551"/>
            <a:ext cx="4472490" cy="57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568" tIns="100568" rIns="100568" bIns="100568" anchor="t" anchorCtr="0">
            <a:noAutofit/>
          </a:bodyPr>
          <a:lstStyle/>
          <a:p>
            <a:r>
              <a:rPr lang="en" sz="2200" dirty="0">
                <a:latin typeface="Droid Sans"/>
              </a:rPr>
              <a:t>Previews for files </a:t>
            </a:r>
            <a:endParaRPr sz="2200" dirty="0">
              <a:latin typeface="Droid Sans"/>
            </a:endParaRPr>
          </a:p>
        </p:txBody>
      </p:sp>
      <p:pic>
        <p:nvPicPr>
          <p:cNvPr id="204" name="Google Shape;20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1718" y="1930691"/>
            <a:ext cx="2163862" cy="4685231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9"/>
          <p:cNvSpPr txBox="1"/>
          <p:nvPr/>
        </p:nvSpPr>
        <p:spPr>
          <a:xfrm>
            <a:off x="1729404" y="4101871"/>
            <a:ext cx="1196580" cy="34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568" tIns="100568" rIns="100568" bIns="100568" anchor="t" anchorCtr="0">
            <a:noAutofit/>
          </a:bodyPr>
          <a:lstStyle/>
          <a:p>
            <a:r>
              <a:rPr lang="en" sz="2200" dirty="0">
                <a:latin typeface="Droid Sans"/>
              </a:rPr>
              <a:t>.spe file</a:t>
            </a:r>
            <a:endParaRPr sz="2200" dirty="0">
              <a:latin typeface="Droid Sans"/>
            </a:endParaRPr>
          </a:p>
        </p:txBody>
      </p:sp>
      <p:pic>
        <p:nvPicPr>
          <p:cNvPr id="206" name="Google Shape;20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8467" y="1409495"/>
            <a:ext cx="2458215" cy="532257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9"/>
          <p:cNvSpPr txBox="1"/>
          <p:nvPr/>
        </p:nvSpPr>
        <p:spPr>
          <a:xfrm>
            <a:off x="6919284" y="3272802"/>
            <a:ext cx="1196580" cy="34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568" tIns="100568" rIns="100568" bIns="100568" anchor="t" anchorCtr="0">
            <a:noAutofit/>
          </a:bodyPr>
          <a:lstStyle/>
          <a:p>
            <a:r>
              <a:rPr lang="en" sz="2200" dirty="0">
                <a:latin typeface="Droid Sans"/>
              </a:rPr>
              <a:t>.png file</a:t>
            </a:r>
            <a:endParaRPr sz="2200" dirty="0">
              <a:latin typeface="Droid San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04BE7B-3FB1-4AAF-B4FD-0CFED710F4F0}"/>
              </a:ext>
            </a:extLst>
          </p:cNvPr>
          <p:cNvCxnSpPr>
            <a:cxnSpLocks/>
          </p:cNvCxnSpPr>
          <p:nvPr/>
        </p:nvCxnSpPr>
        <p:spPr>
          <a:xfrm>
            <a:off x="0" y="1145584"/>
            <a:ext cx="10058400" cy="0"/>
          </a:xfrm>
          <a:prstGeom prst="line">
            <a:avLst/>
          </a:prstGeom>
          <a:ln w="38100">
            <a:solidFill>
              <a:srgbClr val="568EB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2DD28371-1486-452F-B0FD-9CE3B80CE0C4}"/>
              </a:ext>
            </a:extLst>
          </p:cNvPr>
          <p:cNvSpPr txBox="1">
            <a:spLocks/>
          </p:cNvSpPr>
          <p:nvPr/>
        </p:nvSpPr>
        <p:spPr>
          <a:xfrm>
            <a:off x="201641" y="0"/>
            <a:ext cx="9644107" cy="1144815"/>
          </a:xfrm>
          <a:prstGeom prst="rect">
            <a:avLst/>
          </a:prstGeom>
        </p:spPr>
        <p:txBody>
          <a:bodyPr vert="horz"/>
          <a:lstStyle>
            <a:lvl1pPr marL="0" indent="0" algn="l" defTabSz="509412" rtl="0" eaLnBrk="1" latinLnBrk="0" hangingPunct="1">
              <a:spcBef>
                <a:spcPct val="20000"/>
              </a:spcBef>
              <a:buFont typeface="Arial"/>
              <a:buNone/>
              <a:defRPr sz="3200" b="1" kern="1200" baseline="0">
                <a:solidFill>
                  <a:srgbClr val="142958"/>
                </a:solidFill>
                <a:latin typeface="Arial Narrow" panose="020B0606020202030204" pitchFamily="34" charset="0"/>
                <a:ea typeface="+mn-ea"/>
                <a:cs typeface="Arial Narrow" panose="020B0606020202030204" pitchFamily="34" charset="0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New and Improved</a:t>
            </a:r>
            <a:br>
              <a:rPr lang="en-US" sz="4000" dirty="0"/>
            </a:br>
            <a:r>
              <a:rPr lang="en-US" sz="4400" dirty="0"/>
              <a:t>4CeeD Mobile App</a:t>
            </a:r>
            <a:endParaRPr lang="en-US" sz="4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912220-88C1-4003-B88F-CDD7E883C2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6400" y="1284777"/>
            <a:ext cx="9245600" cy="559448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Droid Sans"/>
              </a:rPr>
              <a:t>What is 4CeeD?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Droid Sans"/>
              </a:rPr>
              <a:t>New and Improved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Droid Sans"/>
              </a:rPr>
              <a:t>Exploring </a:t>
            </a:r>
            <a:r>
              <a:rPr lang="en-US" sz="2800" dirty="0" err="1">
                <a:latin typeface="Droid Sans"/>
              </a:rPr>
              <a:t>Jupyter</a:t>
            </a:r>
            <a:r>
              <a:rPr lang="en-US" sz="2800" dirty="0">
                <a:latin typeface="Droid Sans"/>
              </a:rPr>
              <a:t> Integration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Droid Sans"/>
              </a:rPr>
              <a:t>Live Demo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Droid Sans"/>
              </a:rPr>
              <a:t>Looking Forward to SENSELET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Droid Sans"/>
              </a:rPr>
              <a:t>Questions and Feedback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233ECC8-CD46-43EC-BF12-F6B8FFEA52CD}"/>
              </a:ext>
            </a:extLst>
          </p:cNvPr>
          <p:cNvSpPr txBox="1">
            <a:spLocks/>
          </p:cNvSpPr>
          <p:nvPr/>
        </p:nvSpPr>
        <p:spPr>
          <a:xfrm>
            <a:off x="201642" y="375837"/>
            <a:ext cx="9194800" cy="630555"/>
          </a:xfrm>
          <a:prstGeom prst="rect">
            <a:avLst/>
          </a:prstGeom>
        </p:spPr>
        <p:txBody>
          <a:bodyPr vert="horz"/>
          <a:lstStyle>
            <a:lvl1pPr marL="0" indent="0" algn="l" defTabSz="509412" rtl="0" eaLnBrk="1" latinLnBrk="0" hangingPunct="1">
              <a:spcBef>
                <a:spcPct val="20000"/>
              </a:spcBef>
              <a:buFont typeface="Arial"/>
              <a:buNone/>
              <a:defRPr sz="3200" b="1" kern="1200" baseline="0">
                <a:solidFill>
                  <a:srgbClr val="142958"/>
                </a:solidFill>
                <a:latin typeface="Arial Narrow" panose="020B0606020202030204" pitchFamily="34" charset="0"/>
                <a:ea typeface="+mn-ea"/>
                <a:cs typeface="Arial Narrow" panose="020B0606020202030204" pitchFamily="34" charset="0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/>
              <a:t>Workshop Outline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47542D7-90C8-4B3D-BFCF-F924139A2313}"/>
              </a:ext>
            </a:extLst>
          </p:cNvPr>
          <p:cNvCxnSpPr>
            <a:cxnSpLocks/>
          </p:cNvCxnSpPr>
          <p:nvPr/>
        </p:nvCxnSpPr>
        <p:spPr>
          <a:xfrm>
            <a:off x="0" y="1145584"/>
            <a:ext cx="10058400" cy="0"/>
          </a:xfrm>
          <a:prstGeom prst="line">
            <a:avLst/>
          </a:prstGeom>
          <a:ln w="38100">
            <a:solidFill>
              <a:srgbClr val="568EB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33849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0"/>
          <p:cNvSpPr txBox="1"/>
          <p:nvPr/>
        </p:nvSpPr>
        <p:spPr>
          <a:xfrm>
            <a:off x="234877" y="1124375"/>
            <a:ext cx="1855920" cy="57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568" tIns="100568" rIns="100568" bIns="100568" anchor="t" anchorCtr="0">
            <a:noAutofit/>
          </a:bodyPr>
          <a:lstStyle/>
          <a:p>
            <a:r>
              <a:rPr lang="en" sz="2200" dirty="0">
                <a:latin typeface="Droid Sans"/>
              </a:rPr>
              <a:t>Create Space</a:t>
            </a:r>
            <a:endParaRPr sz="2200" dirty="0">
              <a:latin typeface="Droid Sans"/>
            </a:endParaRPr>
          </a:p>
        </p:txBody>
      </p:sp>
      <p:sp>
        <p:nvSpPr>
          <p:cNvPr id="213" name="Google Shape;213;p40"/>
          <p:cNvSpPr txBox="1"/>
          <p:nvPr/>
        </p:nvSpPr>
        <p:spPr>
          <a:xfrm>
            <a:off x="3807660" y="1145584"/>
            <a:ext cx="6083101" cy="34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568" tIns="100568" rIns="100568" bIns="100568" anchor="t" anchorCtr="0">
            <a:noAutofit/>
          </a:bodyPr>
          <a:lstStyle/>
          <a:p>
            <a:r>
              <a:rPr lang="en" sz="2200" dirty="0">
                <a:latin typeface="Droid Sans"/>
              </a:rPr>
              <a:t>Create Collection/Dataset with dropdown menu</a:t>
            </a:r>
            <a:endParaRPr sz="2200" dirty="0">
              <a:latin typeface="Droid Sans"/>
            </a:endParaRPr>
          </a:p>
        </p:txBody>
      </p:sp>
      <p:pic>
        <p:nvPicPr>
          <p:cNvPr id="214" name="Google Shape;21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877" y="1715824"/>
            <a:ext cx="2297848" cy="4975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50715" y="1715824"/>
            <a:ext cx="2297848" cy="4975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00791" y="1714217"/>
            <a:ext cx="2268871" cy="491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21890" y="1714216"/>
            <a:ext cx="2268871" cy="49125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5817395-614B-47CC-8B77-DB161624C3AF}"/>
              </a:ext>
            </a:extLst>
          </p:cNvPr>
          <p:cNvCxnSpPr>
            <a:cxnSpLocks/>
          </p:cNvCxnSpPr>
          <p:nvPr/>
        </p:nvCxnSpPr>
        <p:spPr>
          <a:xfrm>
            <a:off x="0" y="1145584"/>
            <a:ext cx="10058400" cy="0"/>
          </a:xfrm>
          <a:prstGeom prst="line">
            <a:avLst/>
          </a:prstGeom>
          <a:ln w="38100">
            <a:solidFill>
              <a:srgbClr val="568EB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2371FFF3-2C93-4376-B4DC-618CC7149172}"/>
              </a:ext>
            </a:extLst>
          </p:cNvPr>
          <p:cNvSpPr txBox="1">
            <a:spLocks/>
          </p:cNvSpPr>
          <p:nvPr/>
        </p:nvSpPr>
        <p:spPr>
          <a:xfrm>
            <a:off x="201641" y="0"/>
            <a:ext cx="9644107" cy="1144815"/>
          </a:xfrm>
          <a:prstGeom prst="rect">
            <a:avLst/>
          </a:prstGeom>
        </p:spPr>
        <p:txBody>
          <a:bodyPr vert="horz"/>
          <a:lstStyle>
            <a:lvl1pPr marL="0" indent="0" algn="l" defTabSz="509412" rtl="0" eaLnBrk="1" latinLnBrk="0" hangingPunct="1">
              <a:spcBef>
                <a:spcPct val="20000"/>
              </a:spcBef>
              <a:buFont typeface="Arial"/>
              <a:buNone/>
              <a:defRPr sz="3200" b="1" kern="1200" baseline="0">
                <a:solidFill>
                  <a:srgbClr val="142958"/>
                </a:solidFill>
                <a:latin typeface="Arial Narrow" panose="020B0606020202030204" pitchFamily="34" charset="0"/>
                <a:ea typeface="+mn-ea"/>
                <a:cs typeface="Arial Narrow" panose="020B0606020202030204" pitchFamily="34" charset="0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New and Improved</a:t>
            </a:r>
            <a:br>
              <a:rPr lang="en-US" sz="4000" dirty="0"/>
            </a:br>
            <a:r>
              <a:rPr lang="en-US" sz="4400" dirty="0"/>
              <a:t>4CeeD Mobile App</a:t>
            </a:r>
            <a:endParaRPr lang="en-US" sz="40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1"/>
          <p:cNvSpPr txBox="1"/>
          <p:nvPr/>
        </p:nvSpPr>
        <p:spPr>
          <a:xfrm>
            <a:off x="579162" y="1170395"/>
            <a:ext cx="4472490" cy="57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568" tIns="100568" rIns="100568" bIns="100568" anchor="t" anchorCtr="0">
            <a:noAutofit/>
          </a:bodyPr>
          <a:lstStyle/>
          <a:p>
            <a:pPr algn="ctr"/>
            <a:r>
              <a:rPr lang="en" sz="2200" dirty="0">
                <a:latin typeface="Droid Sans"/>
              </a:rPr>
              <a:t>Upload files</a:t>
            </a:r>
            <a:endParaRPr sz="2200" b="1" dirty="0">
              <a:latin typeface="Droid Sans"/>
            </a:endParaRPr>
          </a:p>
        </p:txBody>
      </p:sp>
      <p:sp>
        <p:nvSpPr>
          <p:cNvPr id="223" name="Google Shape;223;p41"/>
          <p:cNvSpPr txBox="1"/>
          <p:nvPr/>
        </p:nvSpPr>
        <p:spPr>
          <a:xfrm>
            <a:off x="5023694" y="1715824"/>
            <a:ext cx="4377481" cy="1837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568" tIns="100568" rIns="100568" bIns="100568" anchor="t" anchorCtr="0">
            <a:noAutofit/>
          </a:bodyPr>
          <a:lstStyle/>
          <a:p>
            <a:r>
              <a:rPr lang="en" sz="2640" dirty="0">
                <a:latin typeface="Droid Sans"/>
              </a:rPr>
              <a:t>The button would open the camera. The page would also allow selection of images from phone gallery</a:t>
            </a:r>
            <a:endParaRPr sz="2640" dirty="0">
              <a:latin typeface="Droid Sans"/>
            </a:endParaRPr>
          </a:p>
        </p:txBody>
      </p:sp>
      <p:pic>
        <p:nvPicPr>
          <p:cNvPr id="224" name="Google Shape;22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8866" y="1680287"/>
            <a:ext cx="2273083" cy="49217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56BDF72-B06F-4F37-9376-CB98BE0F9F7B}"/>
              </a:ext>
            </a:extLst>
          </p:cNvPr>
          <p:cNvCxnSpPr>
            <a:cxnSpLocks/>
          </p:cNvCxnSpPr>
          <p:nvPr/>
        </p:nvCxnSpPr>
        <p:spPr>
          <a:xfrm>
            <a:off x="0" y="1145584"/>
            <a:ext cx="10058400" cy="0"/>
          </a:xfrm>
          <a:prstGeom prst="line">
            <a:avLst/>
          </a:prstGeom>
          <a:ln w="38100">
            <a:solidFill>
              <a:srgbClr val="568EB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1E64AFF7-E632-4D88-BD66-ED0925C03D3F}"/>
              </a:ext>
            </a:extLst>
          </p:cNvPr>
          <p:cNvSpPr txBox="1">
            <a:spLocks/>
          </p:cNvSpPr>
          <p:nvPr/>
        </p:nvSpPr>
        <p:spPr>
          <a:xfrm>
            <a:off x="201641" y="0"/>
            <a:ext cx="9644107" cy="1144815"/>
          </a:xfrm>
          <a:prstGeom prst="rect">
            <a:avLst/>
          </a:prstGeom>
        </p:spPr>
        <p:txBody>
          <a:bodyPr vert="horz"/>
          <a:lstStyle>
            <a:lvl1pPr marL="0" indent="0" algn="l" defTabSz="509412" rtl="0" eaLnBrk="1" latinLnBrk="0" hangingPunct="1">
              <a:spcBef>
                <a:spcPct val="20000"/>
              </a:spcBef>
              <a:buFont typeface="Arial"/>
              <a:buNone/>
              <a:defRPr sz="3200" b="1" kern="1200" baseline="0">
                <a:solidFill>
                  <a:srgbClr val="142958"/>
                </a:solidFill>
                <a:latin typeface="Arial Narrow" panose="020B0606020202030204" pitchFamily="34" charset="0"/>
                <a:ea typeface="+mn-ea"/>
                <a:cs typeface="Arial Narrow" panose="020B0606020202030204" pitchFamily="34" charset="0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New and Improved</a:t>
            </a:r>
            <a:br>
              <a:rPr lang="en-US" sz="4000" dirty="0"/>
            </a:br>
            <a:r>
              <a:rPr lang="en-US" sz="4400" dirty="0"/>
              <a:t>4CeeD Mobile App</a:t>
            </a:r>
            <a:endParaRPr lang="en-US" sz="40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912220-88C1-4003-B88F-CDD7E883C2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6400" y="1298068"/>
            <a:ext cx="9245600" cy="48260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Droid Sans"/>
              </a:rPr>
              <a:t>What is 4CeeD?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Droid Sans"/>
              </a:rPr>
              <a:t>New and Improved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6"/>
                </a:solidFill>
                <a:latin typeface="Droid Sans"/>
              </a:rPr>
              <a:t>Exploring </a:t>
            </a:r>
            <a:r>
              <a:rPr lang="en-US" sz="2800" b="1" dirty="0" err="1">
                <a:solidFill>
                  <a:schemeClr val="accent6"/>
                </a:solidFill>
                <a:latin typeface="Droid Sans"/>
              </a:rPr>
              <a:t>Jupyter</a:t>
            </a:r>
            <a:r>
              <a:rPr lang="en-US" sz="2800" b="1" dirty="0">
                <a:solidFill>
                  <a:schemeClr val="accent6"/>
                </a:solidFill>
                <a:latin typeface="Droid Sans"/>
              </a:rPr>
              <a:t> Integration</a:t>
            </a:r>
          </a:p>
          <a:p>
            <a:pPr marL="788636" lvl="1" indent="-342900">
              <a:buFont typeface="Arial" panose="020B0604020202020204" pitchFamily="34" charset="0"/>
              <a:buChar char="•"/>
            </a:pPr>
            <a:r>
              <a:rPr lang="en-US" sz="2300" b="1" dirty="0">
                <a:solidFill>
                  <a:schemeClr val="accent6"/>
                </a:solidFill>
                <a:latin typeface="Droid Sans"/>
              </a:rPr>
              <a:t>Rapid Visualizations</a:t>
            </a:r>
          </a:p>
          <a:p>
            <a:pPr marL="788636" lvl="1" indent="-342900">
              <a:buFont typeface="Arial" panose="020B0604020202020204" pitchFamily="34" charset="0"/>
              <a:buChar char="•"/>
            </a:pPr>
            <a:r>
              <a:rPr lang="en-US" sz="2300" b="1" dirty="0">
                <a:solidFill>
                  <a:schemeClr val="accent6"/>
                </a:solidFill>
                <a:latin typeface="Droid Sans"/>
              </a:rPr>
              <a:t>Portable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Droid Sans"/>
              </a:rPr>
              <a:t>Live Demo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Droid Sans"/>
              </a:rPr>
              <a:t>Looking Forward to SENSELET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Droid Sans"/>
              </a:rPr>
              <a:t>Questions and Feedback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B6389DE-8828-41F5-97FF-6B1AF33DE369}"/>
              </a:ext>
            </a:extLst>
          </p:cNvPr>
          <p:cNvSpPr txBox="1">
            <a:spLocks/>
          </p:cNvSpPr>
          <p:nvPr/>
        </p:nvSpPr>
        <p:spPr>
          <a:xfrm>
            <a:off x="201642" y="375837"/>
            <a:ext cx="9194800" cy="630555"/>
          </a:xfrm>
          <a:prstGeom prst="rect">
            <a:avLst/>
          </a:prstGeom>
        </p:spPr>
        <p:txBody>
          <a:bodyPr vert="horz"/>
          <a:lstStyle>
            <a:lvl1pPr marL="0" indent="0" algn="l" defTabSz="509412" rtl="0" eaLnBrk="1" latinLnBrk="0" hangingPunct="1">
              <a:spcBef>
                <a:spcPct val="20000"/>
              </a:spcBef>
              <a:buFont typeface="Arial"/>
              <a:buNone/>
              <a:defRPr sz="3200" b="1" kern="1200" baseline="0">
                <a:solidFill>
                  <a:srgbClr val="142958"/>
                </a:solidFill>
                <a:latin typeface="Arial Narrow" panose="020B0606020202030204" pitchFamily="34" charset="0"/>
                <a:ea typeface="+mn-ea"/>
                <a:cs typeface="Arial Narrow" panose="020B0606020202030204" pitchFamily="34" charset="0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/>
              <a:t>Workshop Outline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7999ED2-98DC-4D2F-A0AC-061E23FDB8FB}"/>
              </a:ext>
            </a:extLst>
          </p:cNvPr>
          <p:cNvCxnSpPr>
            <a:cxnSpLocks/>
          </p:cNvCxnSpPr>
          <p:nvPr/>
        </p:nvCxnSpPr>
        <p:spPr>
          <a:xfrm>
            <a:off x="0" y="1145584"/>
            <a:ext cx="10058400" cy="0"/>
          </a:xfrm>
          <a:prstGeom prst="line">
            <a:avLst/>
          </a:prstGeom>
          <a:ln w="38100">
            <a:solidFill>
              <a:srgbClr val="568EB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74859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AB9E37F-61AE-41DC-B7D0-48BD0E65B6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1641" y="0"/>
            <a:ext cx="9644107" cy="1144815"/>
          </a:xfrm>
        </p:spPr>
        <p:txBody>
          <a:bodyPr/>
          <a:lstStyle/>
          <a:p>
            <a:r>
              <a:rPr lang="en-US" sz="2400" dirty="0" err="1"/>
              <a:t>Jupyter</a:t>
            </a:r>
            <a:r>
              <a:rPr lang="en-US" sz="2400" dirty="0"/>
              <a:t> Integration</a:t>
            </a:r>
            <a:br>
              <a:rPr lang="en-US" sz="4000" dirty="0"/>
            </a:br>
            <a:r>
              <a:rPr lang="en-US" sz="4400" dirty="0"/>
              <a:t>What is </a:t>
            </a:r>
            <a:r>
              <a:rPr lang="en-US" sz="4400" dirty="0" err="1"/>
              <a:t>Jupyter</a:t>
            </a:r>
            <a:r>
              <a:rPr lang="en-US" sz="4400" dirty="0"/>
              <a:t> Notebook?</a:t>
            </a:r>
            <a:endParaRPr lang="en-US" sz="4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E61BDF-7554-4B7F-AF4C-D2A0FFB3E4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4500" y="1307810"/>
            <a:ext cx="4584700" cy="543589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 err="1"/>
              <a:t>Jupyter</a:t>
            </a:r>
            <a:r>
              <a:rPr lang="en-US" sz="2800" dirty="0"/>
              <a:t> Notebook is an open-source web application that allows for quick data analysis and visualization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Supports a variety of programming languages but is commonly used with Python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hlinkClick r:id="rId2"/>
              </a:rPr>
              <a:t>https://jupyter.org/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122B0F-F70F-4414-BF3D-8345EF559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1866" y="3737219"/>
            <a:ext cx="4528234" cy="2374220"/>
          </a:xfrm>
          <a:prstGeom prst="rect">
            <a:avLst/>
          </a:prstGeom>
          <a:ln w="2857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9C3813-4869-4F1C-A53A-D7E66154C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0470" y="1556272"/>
            <a:ext cx="3851026" cy="191159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ADD794F-1FC6-48EE-AA26-6C6E86F1179D}"/>
              </a:ext>
            </a:extLst>
          </p:cNvPr>
          <p:cNvCxnSpPr>
            <a:cxnSpLocks/>
          </p:cNvCxnSpPr>
          <p:nvPr/>
        </p:nvCxnSpPr>
        <p:spPr>
          <a:xfrm>
            <a:off x="0" y="1145584"/>
            <a:ext cx="10058400" cy="0"/>
          </a:xfrm>
          <a:prstGeom prst="line">
            <a:avLst/>
          </a:prstGeom>
          <a:ln w="38100">
            <a:solidFill>
              <a:srgbClr val="568EB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86441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E61BDF-7554-4B7F-AF4C-D2A0FFB3E4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4500" y="1329072"/>
            <a:ext cx="4584700" cy="541462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Access metadata from datasets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Uses pandas tables to store info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Create custom columns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Easy data retrieval and sorting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Quick plotting through matplotlib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277610-75D6-4D38-A245-8A4DB485D6FC}"/>
              </a:ext>
            </a:extLst>
          </p:cNvPr>
          <p:cNvSpPr txBox="1"/>
          <p:nvPr/>
        </p:nvSpPr>
        <p:spPr>
          <a:xfrm>
            <a:off x="239485" y="6307399"/>
            <a:ext cx="96556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hlinkClick r:id="rId2"/>
              </a:rPr>
              <a:t>https://t2c2.csl.illinois.edu/jupyter-tutorial/</a:t>
            </a:r>
            <a:endParaRPr lang="en-US" sz="4000" dirty="0"/>
          </a:p>
          <a:p>
            <a:pPr algn="ctr"/>
            <a:endParaRPr lang="en-US" sz="4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7D40E1-A012-422D-89FE-EA4345D1A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5125" y="1329072"/>
            <a:ext cx="4390387" cy="2708053"/>
          </a:xfrm>
          <a:prstGeom prst="rect">
            <a:avLst/>
          </a:prstGeom>
        </p:spPr>
      </p:pic>
      <p:pic>
        <p:nvPicPr>
          <p:cNvPr id="9" name="Picture 4" descr="https://t2c2.csl.illinois.edu/files/2019/03/plot.png">
            <a:extLst>
              <a:ext uri="{FF2B5EF4-FFF2-40B4-BE49-F238E27FC236}">
                <a16:creationId xmlns:a16="http://schemas.microsoft.com/office/drawing/2014/main" id="{DC54995E-06AD-4522-B65F-8280AC62E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542" y="4020938"/>
            <a:ext cx="4489551" cy="230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55716281-55DC-4F0A-9C7A-8A382FCA22B2}"/>
              </a:ext>
            </a:extLst>
          </p:cNvPr>
          <p:cNvSpPr txBox="1">
            <a:spLocks/>
          </p:cNvSpPr>
          <p:nvPr/>
        </p:nvSpPr>
        <p:spPr>
          <a:xfrm>
            <a:off x="201641" y="0"/>
            <a:ext cx="9644107" cy="1144815"/>
          </a:xfrm>
          <a:prstGeom prst="rect">
            <a:avLst/>
          </a:prstGeom>
        </p:spPr>
        <p:txBody>
          <a:bodyPr vert="horz"/>
          <a:lstStyle>
            <a:lvl1pPr marL="0" indent="0" algn="l" defTabSz="509412" rtl="0" eaLnBrk="1" latinLnBrk="0" hangingPunct="1">
              <a:spcBef>
                <a:spcPct val="20000"/>
              </a:spcBef>
              <a:buFont typeface="Arial"/>
              <a:buNone/>
              <a:defRPr sz="3200" b="1" kern="1200" baseline="0">
                <a:solidFill>
                  <a:srgbClr val="142958"/>
                </a:solidFill>
                <a:latin typeface="Arial Narrow" panose="020B0606020202030204" pitchFamily="34" charset="0"/>
                <a:ea typeface="+mn-ea"/>
                <a:cs typeface="Arial Narrow" panose="020B0606020202030204" pitchFamily="34" charset="0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/>
              <a:t>Jupyter</a:t>
            </a:r>
            <a:r>
              <a:rPr lang="en-US" sz="2400" dirty="0"/>
              <a:t> Integration</a:t>
            </a:r>
            <a:br>
              <a:rPr lang="en-US" sz="4000" dirty="0"/>
            </a:br>
            <a:r>
              <a:rPr lang="en-US" sz="4400" dirty="0" err="1"/>
              <a:t>Integration</a:t>
            </a:r>
            <a:r>
              <a:rPr lang="en-US" sz="4400" dirty="0"/>
              <a:t> with 4CeeD</a:t>
            </a:r>
            <a:endParaRPr lang="en-US" sz="40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9230EBD-C595-4A6B-A1DA-4114B066736C}"/>
              </a:ext>
            </a:extLst>
          </p:cNvPr>
          <p:cNvCxnSpPr>
            <a:cxnSpLocks/>
          </p:cNvCxnSpPr>
          <p:nvPr/>
        </p:nvCxnSpPr>
        <p:spPr>
          <a:xfrm>
            <a:off x="0" y="1145584"/>
            <a:ext cx="10058400" cy="0"/>
          </a:xfrm>
          <a:prstGeom prst="line">
            <a:avLst/>
          </a:prstGeom>
          <a:ln w="38100">
            <a:solidFill>
              <a:srgbClr val="568EB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62267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E61BDF-7554-4B7F-AF4C-D2A0FFB3E4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4500" y="1338944"/>
            <a:ext cx="4584700" cy="540475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 err="1"/>
              <a:t>Jupyter</a:t>
            </a:r>
            <a:r>
              <a:rPr lang="en-US" sz="2800" dirty="0"/>
              <a:t> environment is hosted on 4CeeD servers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Allows for remote access and processing of custom scripts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E806B9-DB2C-4905-A7DB-204B96BA2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694" y="1251166"/>
            <a:ext cx="4809146" cy="5580311"/>
          </a:xfrm>
          <a:prstGeom prst="rect">
            <a:avLst/>
          </a:prstGeom>
          <a:ln w="28575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9C7FA1-82F4-4C34-978D-92CF7E1CD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38" y="5229231"/>
            <a:ext cx="4699525" cy="1602246"/>
          </a:xfrm>
          <a:prstGeom prst="rect">
            <a:avLst/>
          </a:prstGeom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9789BF4A-1224-428D-B363-DE2B491331BC}"/>
              </a:ext>
            </a:extLst>
          </p:cNvPr>
          <p:cNvSpPr txBox="1">
            <a:spLocks/>
          </p:cNvSpPr>
          <p:nvPr/>
        </p:nvSpPr>
        <p:spPr>
          <a:xfrm>
            <a:off x="201641" y="0"/>
            <a:ext cx="9644107" cy="1144815"/>
          </a:xfrm>
          <a:prstGeom prst="rect">
            <a:avLst/>
          </a:prstGeom>
        </p:spPr>
        <p:txBody>
          <a:bodyPr vert="horz"/>
          <a:lstStyle>
            <a:lvl1pPr marL="0" indent="0" algn="l" defTabSz="509412" rtl="0" eaLnBrk="1" latinLnBrk="0" hangingPunct="1">
              <a:spcBef>
                <a:spcPct val="20000"/>
              </a:spcBef>
              <a:buFont typeface="Arial"/>
              <a:buNone/>
              <a:defRPr sz="3200" b="1" kern="1200" baseline="0">
                <a:solidFill>
                  <a:srgbClr val="142958"/>
                </a:solidFill>
                <a:latin typeface="Arial Narrow" panose="020B0606020202030204" pitchFamily="34" charset="0"/>
                <a:ea typeface="+mn-ea"/>
                <a:cs typeface="Arial Narrow" panose="020B0606020202030204" pitchFamily="34" charset="0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/>
              <a:t>Jupyter</a:t>
            </a:r>
            <a:r>
              <a:rPr lang="en-US" sz="2400" dirty="0"/>
              <a:t> Integration</a:t>
            </a:r>
            <a:br>
              <a:rPr lang="en-US" sz="4000" dirty="0"/>
            </a:br>
            <a:r>
              <a:rPr lang="en-US" sz="4400" dirty="0"/>
              <a:t>Portable Analysis</a:t>
            </a:r>
            <a:endParaRPr lang="en-US" sz="40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AD44E31-9A7A-4EA8-94A9-86DA0731D394}"/>
              </a:ext>
            </a:extLst>
          </p:cNvPr>
          <p:cNvCxnSpPr>
            <a:cxnSpLocks/>
          </p:cNvCxnSpPr>
          <p:nvPr/>
        </p:nvCxnSpPr>
        <p:spPr>
          <a:xfrm>
            <a:off x="0" y="1145584"/>
            <a:ext cx="10058400" cy="0"/>
          </a:xfrm>
          <a:prstGeom prst="line">
            <a:avLst/>
          </a:prstGeom>
          <a:ln w="38100">
            <a:solidFill>
              <a:srgbClr val="568EB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29066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E61BDF-7554-4B7F-AF4C-D2A0FFB3E4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0894" y="1329871"/>
            <a:ext cx="9245600" cy="4826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A demonstration of 4CeeD functions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Walkthrough of how to use </a:t>
            </a:r>
            <a:r>
              <a:rPr lang="en-US" sz="2800" dirty="0" err="1"/>
              <a:t>Jupyter</a:t>
            </a:r>
            <a:r>
              <a:rPr lang="en-US" sz="2800" dirty="0"/>
              <a:t> on 4CeeD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An example of portable data processing with </a:t>
            </a:r>
            <a:r>
              <a:rPr lang="en-US" sz="2800" dirty="0" err="1"/>
              <a:t>Jupyter</a:t>
            </a:r>
            <a:endParaRPr lang="en-US" sz="2800" dirty="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47CE7508-CD03-438D-BA27-00AF914A22DD}"/>
              </a:ext>
            </a:extLst>
          </p:cNvPr>
          <p:cNvSpPr txBox="1">
            <a:spLocks/>
          </p:cNvSpPr>
          <p:nvPr/>
        </p:nvSpPr>
        <p:spPr>
          <a:xfrm>
            <a:off x="201641" y="393404"/>
            <a:ext cx="9644107" cy="1144815"/>
          </a:xfrm>
          <a:prstGeom prst="rect">
            <a:avLst/>
          </a:prstGeom>
        </p:spPr>
        <p:txBody>
          <a:bodyPr vert="horz"/>
          <a:lstStyle>
            <a:lvl1pPr marL="0" indent="0" algn="l" defTabSz="509412" rtl="0" eaLnBrk="1" latinLnBrk="0" hangingPunct="1">
              <a:spcBef>
                <a:spcPct val="20000"/>
              </a:spcBef>
              <a:buFont typeface="Arial"/>
              <a:buNone/>
              <a:defRPr sz="3200" b="1" kern="1200" baseline="0">
                <a:solidFill>
                  <a:srgbClr val="142958"/>
                </a:solidFill>
                <a:latin typeface="Arial Narrow" panose="020B0606020202030204" pitchFamily="34" charset="0"/>
                <a:ea typeface="+mn-ea"/>
                <a:cs typeface="Arial Narrow" panose="020B0606020202030204" pitchFamily="34" charset="0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/>
              <a:t>Live Workshop Demo</a:t>
            </a:r>
            <a:endParaRPr lang="en-US" sz="40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B2B0454-1836-406E-99F1-874EA484C208}"/>
              </a:ext>
            </a:extLst>
          </p:cNvPr>
          <p:cNvCxnSpPr>
            <a:cxnSpLocks/>
          </p:cNvCxnSpPr>
          <p:nvPr/>
        </p:nvCxnSpPr>
        <p:spPr>
          <a:xfrm>
            <a:off x="0" y="1145584"/>
            <a:ext cx="10058400" cy="0"/>
          </a:xfrm>
          <a:prstGeom prst="line">
            <a:avLst/>
          </a:prstGeom>
          <a:ln w="38100">
            <a:solidFill>
              <a:srgbClr val="568EB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A45671F6-7B7E-4E3C-989D-926BF39654EB}"/>
              </a:ext>
            </a:extLst>
          </p:cNvPr>
          <p:cNvSpPr txBox="1">
            <a:spLocks/>
          </p:cNvSpPr>
          <p:nvPr/>
        </p:nvSpPr>
        <p:spPr>
          <a:xfrm>
            <a:off x="2886861" y="6301997"/>
            <a:ext cx="4273665" cy="645781"/>
          </a:xfrm>
          <a:prstGeom prst="rect">
            <a:avLst/>
          </a:prstGeom>
        </p:spPr>
        <p:txBody>
          <a:bodyPr vert="horz"/>
          <a:lstStyle>
            <a:lvl1pPr marL="0" indent="0" algn="l" defTabSz="509412" rtl="0" eaLnBrk="1" latinLnBrk="0" hangingPunct="1">
              <a:spcBef>
                <a:spcPct val="20000"/>
              </a:spcBef>
              <a:buFont typeface="Arial"/>
              <a:buNone/>
              <a:defRPr sz="2400" b="0" i="0" kern="1200" baseline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hlinkClick r:id="rId2"/>
              </a:rPr>
              <a:t>4ceed.Illinois.edu</a:t>
            </a:r>
            <a:endParaRPr lang="en-US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9B59C3-A53F-43EE-A0D3-37FE6C3C7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435" y="3048645"/>
            <a:ext cx="7229469" cy="298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329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912220-88C1-4003-B88F-CDD7E883C2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4500" y="1284777"/>
            <a:ext cx="9245600" cy="545892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Droid Sans"/>
              </a:rPr>
              <a:t>What is 4CeeD?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Droid Sans"/>
              </a:rPr>
              <a:t>New and Improved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Droid Sans"/>
              </a:rPr>
              <a:t>Live Demo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Droid Sans"/>
              </a:rPr>
              <a:t>Exploring </a:t>
            </a:r>
            <a:r>
              <a:rPr lang="en-US" sz="2800" dirty="0" err="1">
                <a:latin typeface="Droid Sans"/>
              </a:rPr>
              <a:t>Jupyter</a:t>
            </a:r>
            <a:r>
              <a:rPr lang="en-US" sz="2800" dirty="0">
                <a:latin typeface="Droid Sans"/>
              </a:rPr>
              <a:t> Integration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6"/>
                </a:solidFill>
                <a:latin typeface="Droid Sans"/>
              </a:rPr>
              <a:t>Looking Forward to SENSELET</a:t>
            </a:r>
          </a:p>
          <a:p>
            <a:pPr marL="788636" lvl="1" indent="-342900">
              <a:buFont typeface="Arial" panose="020B0604020202020204" pitchFamily="34" charset="0"/>
              <a:buChar char="•"/>
            </a:pPr>
            <a:r>
              <a:rPr lang="en-US" sz="2300" b="1" dirty="0">
                <a:solidFill>
                  <a:schemeClr val="accent6"/>
                </a:solidFill>
                <a:latin typeface="Droid Sans"/>
              </a:rPr>
              <a:t>Knowing Your Processing Environment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Droid Sans"/>
              </a:rPr>
              <a:t>Questions and Feedback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D4F05AF9-6049-4F9E-8E8A-D0C5979EB042}"/>
              </a:ext>
            </a:extLst>
          </p:cNvPr>
          <p:cNvSpPr txBox="1">
            <a:spLocks/>
          </p:cNvSpPr>
          <p:nvPr/>
        </p:nvSpPr>
        <p:spPr>
          <a:xfrm>
            <a:off x="201642" y="375837"/>
            <a:ext cx="9194800" cy="630555"/>
          </a:xfrm>
          <a:prstGeom prst="rect">
            <a:avLst/>
          </a:prstGeom>
        </p:spPr>
        <p:txBody>
          <a:bodyPr vert="horz"/>
          <a:lstStyle>
            <a:lvl1pPr marL="0" indent="0" algn="l" defTabSz="509412" rtl="0" eaLnBrk="1" latinLnBrk="0" hangingPunct="1">
              <a:spcBef>
                <a:spcPct val="20000"/>
              </a:spcBef>
              <a:buFont typeface="Arial"/>
              <a:buNone/>
              <a:defRPr sz="3200" b="1" kern="1200" baseline="0">
                <a:solidFill>
                  <a:srgbClr val="142958"/>
                </a:solidFill>
                <a:latin typeface="Arial Narrow" panose="020B0606020202030204" pitchFamily="34" charset="0"/>
                <a:ea typeface="+mn-ea"/>
                <a:cs typeface="Arial Narrow" panose="020B0606020202030204" pitchFamily="34" charset="0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/>
              <a:t>Workshop Outline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366917-2BBE-4127-A45C-AD4A4B97E3D6}"/>
              </a:ext>
            </a:extLst>
          </p:cNvPr>
          <p:cNvCxnSpPr>
            <a:cxnSpLocks/>
          </p:cNvCxnSpPr>
          <p:nvPr/>
        </p:nvCxnSpPr>
        <p:spPr>
          <a:xfrm>
            <a:off x="0" y="1145584"/>
            <a:ext cx="10058400" cy="0"/>
          </a:xfrm>
          <a:prstGeom prst="line">
            <a:avLst/>
          </a:prstGeom>
          <a:ln w="38100">
            <a:solidFill>
              <a:srgbClr val="568EB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93674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93881" y="1263396"/>
            <a:ext cx="9194800" cy="460220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 system of wireless, automated sensors that monitor the cleanroom environment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Future plans to integrate with 4CeeD to automatically provide greater insight into process parameters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F53999B-5E3D-4EE5-85CB-3020211B8A59}"/>
              </a:ext>
            </a:extLst>
          </p:cNvPr>
          <p:cNvCxnSpPr>
            <a:cxnSpLocks/>
          </p:cNvCxnSpPr>
          <p:nvPr/>
        </p:nvCxnSpPr>
        <p:spPr>
          <a:xfrm>
            <a:off x="0" y="1145584"/>
            <a:ext cx="10058400" cy="0"/>
          </a:xfrm>
          <a:prstGeom prst="line">
            <a:avLst/>
          </a:prstGeom>
          <a:ln w="38100">
            <a:solidFill>
              <a:srgbClr val="568EB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88385999-4BF7-4FB0-A689-3C905B8BEB3E}"/>
              </a:ext>
            </a:extLst>
          </p:cNvPr>
          <p:cNvSpPr txBox="1">
            <a:spLocks/>
          </p:cNvSpPr>
          <p:nvPr/>
        </p:nvSpPr>
        <p:spPr>
          <a:xfrm>
            <a:off x="201642" y="0"/>
            <a:ext cx="8517816" cy="1144815"/>
          </a:xfrm>
          <a:prstGeom prst="rect">
            <a:avLst/>
          </a:prstGeom>
        </p:spPr>
        <p:txBody>
          <a:bodyPr vert="horz"/>
          <a:lstStyle>
            <a:lvl1pPr marL="0" indent="0" algn="l" defTabSz="509412" rtl="0" eaLnBrk="1" latinLnBrk="0" hangingPunct="1">
              <a:spcBef>
                <a:spcPct val="20000"/>
              </a:spcBef>
              <a:buFont typeface="Arial"/>
              <a:buNone/>
              <a:defRPr sz="3200" b="1" kern="1200" baseline="0">
                <a:solidFill>
                  <a:srgbClr val="142958"/>
                </a:solidFill>
                <a:latin typeface="Arial Narrow" panose="020B0606020202030204" pitchFamily="34" charset="0"/>
                <a:ea typeface="+mn-ea"/>
                <a:cs typeface="Arial Narrow" panose="020B0606020202030204" pitchFamily="34" charset="0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SENSELET</a:t>
            </a:r>
            <a:br>
              <a:rPr lang="en-US" sz="4000" dirty="0"/>
            </a:br>
            <a:r>
              <a:rPr lang="en-US" sz="4400" dirty="0"/>
              <a:t>What is SENSELET</a:t>
            </a:r>
            <a:endParaRPr lang="en-US" sz="4000" dirty="0"/>
          </a:p>
        </p:txBody>
      </p:sp>
      <p:pic>
        <p:nvPicPr>
          <p:cNvPr id="12" name="Google Shape;60;p13">
            <a:extLst>
              <a:ext uri="{FF2B5EF4-FFF2-40B4-BE49-F238E27FC236}">
                <a16:creationId xmlns:a16="http://schemas.microsoft.com/office/drawing/2014/main" id="{6A0CD6B5-3524-4FA3-B557-09CCA0630C5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7094" y="3506178"/>
            <a:ext cx="434700" cy="650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64;p13">
            <a:extLst>
              <a:ext uri="{FF2B5EF4-FFF2-40B4-BE49-F238E27FC236}">
                <a16:creationId xmlns:a16="http://schemas.microsoft.com/office/drawing/2014/main" id="{0A74BFCF-DF49-4502-8C53-2D58907965C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 flipH="1">
            <a:off x="1117032" y="3589285"/>
            <a:ext cx="377100" cy="37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65;p13">
            <a:extLst>
              <a:ext uri="{FF2B5EF4-FFF2-40B4-BE49-F238E27FC236}">
                <a16:creationId xmlns:a16="http://schemas.microsoft.com/office/drawing/2014/main" id="{DBBB480F-8357-4E06-A03D-208E2937143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4919" y="6010378"/>
            <a:ext cx="434700" cy="650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66;p13">
            <a:extLst>
              <a:ext uri="{FF2B5EF4-FFF2-40B4-BE49-F238E27FC236}">
                <a16:creationId xmlns:a16="http://schemas.microsoft.com/office/drawing/2014/main" id="{A11CAC01-66D7-4B44-84EE-CF7ADF6313F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 flipH="1">
            <a:off x="2384857" y="6093485"/>
            <a:ext cx="377100" cy="3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69;p13">
            <a:extLst>
              <a:ext uri="{FF2B5EF4-FFF2-40B4-BE49-F238E27FC236}">
                <a16:creationId xmlns:a16="http://schemas.microsoft.com/office/drawing/2014/main" id="{E1064E5F-98F1-4805-B632-135824161340}"/>
              </a:ext>
            </a:extLst>
          </p:cNvPr>
          <p:cNvSpPr txBox="1"/>
          <p:nvPr/>
        </p:nvSpPr>
        <p:spPr>
          <a:xfrm>
            <a:off x="1419344" y="4068185"/>
            <a:ext cx="672300" cy="2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dirty="0" err="1">
                <a:latin typeface="Calibri"/>
                <a:ea typeface="Calibri"/>
                <a:cs typeface="Calibri"/>
                <a:sym typeface="Calibri"/>
              </a:rPr>
              <a:t>Senselet</a:t>
            </a:r>
            <a:endParaRPr sz="9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70;p13">
            <a:extLst>
              <a:ext uri="{FF2B5EF4-FFF2-40B4-BE49-F238E27FC236}">
                <a16:creationId xmlns:a16="http://schemas.microsoft.com/office/drawing/2014/main" id="{346357A8-D3F1-4E5A-8AD9-B13F1137CFC0}"/>
              </a:ext>
            </a:extLst>
          </p:cNvPr>
          <p:cNvSpPr txBox="1"/>
          <p:nvPr/>
        </p:nvSpPr>
        <p:spPr>
          <a:xfrm>
            <a:off x="2678469" y="6600960"/>
            <a:ext cx="672300" cy="2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latin typeface="Calibri"/>
                <a:ea typeface="Calibri"/>
                <a:cs typeface="Calibri"/>
                <a:sym typeface="Calibri"/>
              </a:rPr>
              <a:t>Senselet</a:t>
            </a:r>
            <a:endParaRPr sz="9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" name="Google Shape;71;p13">
            <a:extLst>
              <a:ext uri="{FF2B5EF4-FFF2-40B4-BE49-F238E27FC236}">
                <a16:creationId xmlns:a16="http://schemas.microsoft.com/office/drawing/2014/main" id="{1591AC20-00ED-4B9E-A837-6BE8F7B30D1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8719" y="4247308"/>
            <a:ext cx="1785200" cy="1038662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72;p13">
            <a:extLst>
              <a:ext uri="{FF2B5EF4-FFF2-40B4-BE49-F238E27FC236}">
                <a16:creationId xmlns:a16="http://schemas.microsoft.com/office/drawing/2014/main" id="{10F53386-FD4D-4F77-9E17-715CA9EA0E7C}"/>
              </a:ext>
            </a:extLst>
          </p:cNvPr>
          <p:cNvSpPr/>
          <p:nvPr/>
        </p:nvSpPr>
        <p:spPr>
          <a:xfrm>
            <a:off x="1921793" y="3780034"/>
            <a:ext cx="2501645" cy="736663"/>
          </a:xfrm>
          <a:custGeom>
            <a:avLst/>
            <a:gdLst/>
            <a:ahLst/>
            <a:cxnLst/>
            <a:rect l="l" t="t" r="r" b="b"/>
            <a:pathLst>
              <a:path w="83910" h="22389" extrusionOk="0">
                <a:moveTo>
                  <a:pt x="0" y="2432"/>
                </a:moveTo>
                <a:cubicBezTo>
                  <a:pt x="2062" y="2029"/>
                  <a:pt x="8159" y="-34"/>
                  <a:pt x="12372" y="11"/>
                </a:cubicBezTo>
                <a:cubicBezTo>
                  <a:pt x="16586" y="56"/>
                  <a:pt x="21561" y="-78"/>
                  <a:pt x="25281" y="2701"/>
                </a:cubicBezTo>
                <a:cubicBezTo>
                  <a:pt x="29001" y="5480"/>
                  <a:pt x="29495" y="15386"/>
                  <a:pt x="34694" y="16686"/>
                </a:cubicBezTo>
                <a:cubicBezTo>
                  <a:pt x="39894" y="17986"/>
                  <a:pt x="49620" y="9693"/>
                  <a:pt x="56478" y="10500"/>
                </a:cubicBezTo>
                <a:cubicBezTo>
                  <a:pt x="63336" y="11307"/>
                  <a:pt x="71270" y="19689"/>
                  <a:pt x="75842" y="21527"/>
                </a:cubicBezTo>
                <a:cubicBezTo>
                  <a:pt x="80414" y="23365"/>
                  <a:pt x="82565" y="21527"/>
                  <a:pt x="83910" y="21527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" name="Google Shape;74;p13">
            <a:extLst>
              <a:ext uri="{FF2B5EF4-FFF2-40B4-BE49-F238E27FC236}">
                <a16:creationId xmlns:a16="http://schemas.microsoft.com/office/drawing/2014/main" id="{5F99453E-8949-492E-B92C-F46E80597630}"/>
              </a:ext>
            </a:extLst>
          </p:cNvPr>
          <p:cNvSpPr txBox="1"/>
          <p:nvPr/>
        </p:nvSpPr>
        <p:spPr>
          <a:xfrm>
            <a:off x="4970898" y="4982084"/>
            <a:ext cx="814500" cy="234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dirty="0" err="1">
                <a:latin typeface="Calibri"/>
                <a:ea typeface="Calibri"/>
                <a:cs typeface="Calibri"/>
                <a:sym typeface="Calibri"/>
              </a:rPr>
              <a:t>SenseCloud</a:t>
            </a:r>
            <a:endParaRPr sz="900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Google Shape;75;p13">
            <a:extLst>
              <a:ext uri="{FF2B5EF4-FFF2-40B4-BE49-F238E27FC236}">
                <a16:creationId xmlns:a16="http://schemas.microsoft.com/office/drawing/2014/main" id="{51FE4CA2-FAB2-4D96-BAA7-26C41408DE6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73494" y="5054862"/>
            <a:ext cx="1027276" cy="116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76;p13">
            <a:extLst>
              <a:ext uri="{FF2B5EF4-FFF2-40B4-BE49-F238E27FC236}">
                <a16:creationId xmlns:a16="http://schemas.microsoft.com/office/drawing/2014/main" id="{B4B066C2-6F85-4920-B8AE-805D45BD6C09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53620" y="5263675"/>
            <a:ext cx="867022" cy="602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77;p13">
            <a:extLst>
              <a:ext uri="{FF2B5EF4-FFF2-40B4-BE49-F238E27FC236}">
                <a16:creationId xmlns:a16="http://schemas.microsoft.com/office/drawing/2014/main" id="{85093B29-5663-4ED7-A98F-5778F904C2D6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01069" y="5303512"/>
            <a:ext cx="1027276" cy="1027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8;p13">
            <a:extLst>
              <a:ext uri="{FF2B5EF4-FFF2-40B4-BE49-F238E27FC236}">
                <a16:creationId xmlns:a16="http://schemas.microsoft.com/office/drawing/2014/main" id="{70301DDE-377A-49F4-8381-9930AA710BA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9919" y="4308628"/>
            <a:ext cx="434700" cy="650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9;p13">
            <a:extLst>
              <a:ext uri="{FF2B5EF4-FFF2-40B4-BE49-F238E27FC236}">
                <a16:creationId xmlns:a16="http://schemas.microsoft.com/office/drawing/2014/main" id="{F90CF773-F3E8-4BC3-8395-11D7FB10FBC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 flipH="1">
            <a:off x="2339857" y="4391735"/>
            <a:ext cx="377100" cy="3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80;p13">
            <a:extLst>
              <a:ext uri="{FF2B5EF4-FFF2-40B4-BE49-F238E27FC236}">
                <a16:creationId xmlns:a16="http://schemas.microsoft.com/office/drawing/2014/main" id="{989E6F62-2515-46C4-BEE0-710E37598E92}"/>
              </a:ext>
            </a:extLst>
          </p:cNvPr>
          <p:cNvSpPr/>
          <p:nvPr/>
        </p:nvSpPr>
        <p:spPr>
          <a:xfrm rot="962947">
            <a:off x="3111290" y="4588156"/>
            <a:ext cx="1095258" cy="319155"/>
          </a:xfrm>
          <a:custGeom>
            <a:avLst/>
            <a:gdLst/>
            <a:ahLst/>
            <a:cxnLst/>
            <a:rect l="l" t="t" r="r" b="b"/>
            <a:pathLst>
              <a:path w="41953" h="9381" extrusionOk="0">
                <a:moveTo>
                  <a:pt x="0" y="4603"/>
                </a:moveTo>
                <a:cubicBezTo>
                  <a:pt x="2443" y="5369"/>
                  <a:pt x="10345" y="9919"/>
                  <a:pt x="14655" y="9201"/>
                </a:cubicBezTo>
                <a:cubicBezTo>
                  <a:pt x="18965" y="8483"/>
                  <a:pt x="21311" y="1395"/>
                  <a:pt x="25861" y="293"/>
                </a:cubicBezTo>
                <a:cubicBezTo>
                  <a:pt x="30411" y="-808"/>
                  <a:pt x="39271" y="2209"/>
                  <a:pt x="41953" y="2592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33" name="Google Shape;81;p13">
            <a:extLst>
              <a:ext uri="{FF2B5EF4-FFF2-40B4-BE49-F238E27FC236}">
                <a16:creationId xmlns:a16="http://schemas.microsoft.com/office/drawing/2014/main" id="{7B6B2244-77F4-4666-A77C-AC6C8846AC8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2444" y="2963503"/>
            <a:ext cx="434700" cy="650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82;p13">
            <a:extLst>
              <a:ext uri="{FF2B5EF4-FFF2-40B4-BE49-F238E27FC236}">
                <a16:creationId xmlns:a16="http://schemas.microsoft.com/office/drawing/2014/main" id="{DDC62EC6-F8B7-4825-A978-1277524E091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 flipH="1">
            <a:off x="2752382" y="3046610"/>
            <a:ext cx="377100" cy="3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83;p13">
            <a:extLst>
              <a:ext uri="{FF2B5EF4-FFF2-40B4-BE49-F238E27FC236}">
                <a16:creationId xmlns:a16="http://schemas.microsoft.com/office/drawing/2014/main" id="{7BD09169-0F13-4EF2-9D59-3CAFD18C4ECD}"/>
              </a:ext>
            </a:extLst>
          </p:cNvPr>
          <p:cNvSpPr/>
          <p:nvPr/>
        </p:nvSpPr>
        <p:spPr>
          <a:xfrm>
            <a:off x="3197744" y="5045372"/>
            <a:ext cx="945579" cy="1095087"/>
          </a:xfrm>
          <a:custGeom>
            <a:avLst/>
            <a:gdLst/>
            <a:ahLst/>
            <a:cxnLst/>
            <a:rect l="l" t="t" r="r" b="b"/>
            <a:pathLst>
              <a:path w="42240" h="58906" extrusionOk="0">
                <a:moveTo>
                  <a:pt x="0" y="58906"/>
                </a:moveTo>
                <a:cubicBezTo>
                  <a:pt x="4406" y="56224"/>
                  <a:pt x="21408" y="50334"/>
                  <a:pt x="26436" y="42815"/>
                </a:cubicBezTo>
                <a:cubicBezTo>
                  <a:pt x="31465" y="35296"/>
                  <a:pt x="27537" y="20929"/>
                  <a:pt x="30171" y="13793"/>
                </a:cubicBezTo>
                <a:cubicBezTo>
                  <a:pt x="32805" y="6657"/>
                  <a:pt x="40229" y="2299"/>
                  <a:pt x="42240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" name="Google Shape;84;p13">
            <a:extLst>
              <a:ext uri="{FF2B5EF4-FFF2-40B4-BE49-F238E27FC236}">
                <a16:creationId xmlns:a16="http://schemas.microsoft.com/office/drawing/2014/main" id="{A034B51D-5881-48ED-86BF-2816706910BA}"/>
              </a:ext>
            </a:extLst>
          </p:cNvPr>
          <p:cNvSpPr/>
          <p:nvPr/>
        </p:nvSpPr>
        <p:spPr>
          <a:xfrm>
            <a:off x="3564118" y="3288561"/>
            <a:ext cx="989139" cy="1038662"/>
          </a:xfrm>
          <a:custGeom>
            <a:avLst/>
            <a:gdLst/>
            <a:ahLst/>
            <a:cxnLst/>
            <a:rect l="l" t="t" r="r" b="b"/>
            <a:pathLst>
              <a:path w="27010" h="35343" extrusionOk="0">
                <a:moveTo>
                  <a:pt x="0" y="0"/>
                </a:moveTo>
                <a:cubicBezTo>
                  <a:pt x="1724" y="862"/>
                  <a:pt x="7902" y="2203"/>
                  <a:pt x="10344" y="5172"/>
                </a:cubicBezTo>
                <a:cubicBezTo>
                  <a:pt x="12786" y="8141"/>
                  <a:pt x="12259" y="14654"/>
                  <a:pt x="14654" y="17815"/>
                </a:cubicBezTo>
                <a:cubicBezTo>
                  <a:pt x="17049" y="20976"/>
                  <a:pt x="22653" y="21216"/>
                  <a:pt x="24712" y="24137"/>
                </a:cubicBezTo>
                <a:cubicBezTo>
                  <a:pt x="26771" y="27058"/>
                  <a:pt x="26627" y="33475"/>
                  <a:pt x="27010" y="35343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" name="Google Shape;85;p13">
            <a:extLst>
              <a:ext uri="{FF2B5EF4-FFF2-40B4-BE49-F238E27FC236}">
                <a16:creationId xmlns:a16="http://schemas.microsoft.com/office/drawing/2014/main" id="{4272D992-42B9-4A88-8677-79D9F1859638}"/>
              </a:ext>
            </a:extLst>
          </p:cNvPr>
          <p:cNvSpPr/>
          <p:nvPr/>
        </p:nvSpPr>
        <p:spPr>
          <a:xfrm>
            <a:off x="5582036" y="4768835"/>
            <a:ext cx="862312" cy="947243"/>
          </a:xfrm>
          <a:custGeom>
            <a:avLst/>
            <a:gdLst/>
            <a:ahLst/>
            <a:cxnLst/>
            <a:rect l="l" t="t" r="r" b="b"/>
            <a:pathLst>
              <a:path w="30746" h="18390" extrusionOk="0">
                <a:moveTo>
                  <a:pt x="0" y="0"/>
                </a:moveTo>
                <a:cubicBezTo>
                  <a:pt x="2012" y="527"/>
                  <a:pt x="9291" y="862"/>
                  <a:pt x="12069" y="3161"/>
                </a:cubicBezTo>
                <a:cubicBezTo>
                  <a:pt x="14847" y="5460"/>
                  <a:pt x="13553" y="11255"/>
                  <a:pt x="16666" y="13793"/>
                </a:cubicBezTo>
                <a:cubicBezTo>
                  <a:pt x="19779" y="16331"/>
                  <a:pt x="28399" y="17624"/>
                  <a:pt x="30746" y="1839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B08B1AE-C53F-49ED-BECB-31E1EED999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27361" y="4858274"/>
            <a:ext cx="1000413" cy="37115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8A373A9-C071-4937-A97C-DAD35D14C8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04048" y="5716079"/>
            <a:ext cx="251140" cy="230211"/>
          </a:xfrm>
          <a:prstGeom prst="rect">
            <a:avLst/>
          </a:prstGeom>
        </p:spPr>
      </p:pic>
      <p:sp>
        <p:nvSpPr>
          <p:cNvPr id="40" name="Google Shape;69;p13">
            <a:extLst>
              <a:ext uri="{FF2B5EF4-FFF2-40B4-BE49-F238E27FC236}">
                <a16:creationId xmlns:a16="http://schemas.microsoft.com/office/drawing/2014/main" id="{35934F4C-FB23-4FDE-A30D-D5BDE70E9CD3}"/>
              </a:ext>
            </a:extLst>
          </p:cNvPr>
          <p:cNvSpPr txBox="1"/>
          <p:nvPr/>
        </p:nvSpPr>
        <p:spPr>
          <a:xfrm>
            <a:off x="6551331" y="6155382"/>
            <a:ext cx="1883998" cy="142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Lab Administrators</a:t>
            </a:r>
            <a:endParaRPr sz="1200" b="1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B23E0AD-85DA-4F41-B297-78390FB3B0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37768" y="2964171"/>
            <a:ext cx="1180579" cy="1180579"/>
          </a:xfrm>
          <a:prstGeom prst="rect">
            <a:avLst/>
          </a:prstGeom>
        </p:spPr>
      </p:pic>
      <p:sp>
        <p:nvSpPr>
          <p:cNvPr id="42" name="Google Shape;74;p13">
            <a:extLst>
              <a:ext uri="{FF2B5EF4-FFF2-40B4-BE49-F238E27FC236}">
                <a16:creationId xmlns:a16="http://schemas.microsoft.com/office/drawing/2014/main" id="{EB33022F-FC07-4165-8149-1050B0F1AF82}"/>
              </a:ext>
            </a:extLst>
          </p:cNvPr>
          <p:cNvSpPr txBox="1"/>
          <p:nvPr/>
        </p:nvSpPr>
        <p:spPr>
          <a:xfrm>
            <a:off x="5705724" y="3987198"/>
            <a:ext cx="814500" cy="234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dirty="0">
                <a:latin typeface="Calibri"/>
                <a:ea typeface="Calibri"/>
                <a:cs typeface="Calibri"/>
                <a:sym typeface="Calibri"/>
              </a:rPr>
              <a:t>4CeeD</a:t>
            </a:r>
            <a:endParaRPr sz="900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" name="Google Shape;75;p13">
            <a:extLst>
              <a:ext uri="{FF2B5EF4-FFF2-40B4-BE49-F238E27FC236}">
                <a16:creationId xmlns:a16="http://schemas.microsoft.com/office/drawing/2014/main" id="{49326CD3-143E-4F3E-BBD2-C5FD53EA2E0C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7499" y="2926094"/>
            <a:ext cx="1027276" cy="116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76;p13">
            <a:extLst>
              <a:ext uri="{FF2B5EF4-FFF2-40B4-BE49-F238E27FC236}">
                <a16:creationId xmlns:a16="http://schemas.microsoft.com/office/drawing/2014/main" id="{115DFF4E-38FE-4399-8B55-FCF4794FF347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87625" y="3134907"/>
            <a:ext cx="867022" cy="602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77;p13">
            <a:extLst>
              <a:ext uri="{FF2B5EF4-FFF2-40B4-BE49-F238E27FC236}">
                <a16:creationId xmlns:a16="http://schemas.microsoft.com/office/drawing/2014/main" id="{F1E03C10-D52F-4339-BCF2-699BE154D497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35074" y="3174744"/>
            <a:ext cx="1027276" cy="1027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A882B62-A444-45A9-9F68-1C48A94B47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38053" y="3587311"/>
            <a:ext cx="251140" cy="230211"/>
          </a:xfrm>
          <a:prstGeom prst="rect">
            <a:avLst/>
          </a:prstGeom>
        </p:spPr>
      </p:pic>
      <p:sp>
        <p:nvSpPr>
          <p:cNvPr id="47" name="Google Shape;69;p13">
            <a:extLst>
              <a:ext uri="{FF2B5EF4-FFF2-40B4-BE49-F238E27FC236}">
                <a16:creationId xmlns:a16="http://schemas.microsoft.com/office/drawing/2014/main" id="{093BEC0E-BC0A-4EB3-9A06-B22732581492}"/>
              </a:ext>
            </a:extLst>
          </p:cNvPr>
          <p:cNvSpPr txBox="1"/>
          <p:nvPr/>
        </p:nvSpPr>
        <p:spPr>
          <a:xfrm>
            <a:off x="7111759" y="4019441"/>
            <a:ext cx="1883998" cy="142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Researchers</a:t>
            </a:r>
            <a:endParaRPr sz="1200" b="1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8" name="Freeform 2">
            <a:extLst>
              <a:ext uri="{FF2B5EF4-FFF2-40B4-BE49-F238E27FC236}">
                <a16:creationId xmlns:a16="http://schemas.microsoft.com/office/drawing/2014/main" id="{9DA37F84-AB42-490B-A8DE-E5C7B06B5750}"/>
              </a:ext>
            </a:extLst>
          </p:cNvPr>
          <p:cNvSpPr/>
          <p:nvPr/>
        </p:nvSpPr>
        <p:spPr>
          <a:xfrm>
            <a:off x="5194404" y="3605824"/>
            <a:ext cx="420224" cy="731520"/>
          </a:xfrm>
          <a:custGeom>
            <a:avLst/>
            <a:gdLst>
              <a:gd name="connsiteX0" fmla="*/ 19630 w 420224"/>
              <a:gd name="connsiteY0" fmla="*/ 731520 h 731520"/>
              <a:gd name="connsiteX1" fmla="*/ 45756 w 420224"/>
              <a:gd name="connsiteY1" fmla="*/ 261257 h 731520"/>
              <a:gd name="connsiteX2" fmla="*/ 420224 w 420224"/>
              <a:gd name="connsiteY2" fmla="*/ 0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0224" h="731520">
                <a:moveTo>
                  <a:pt x="19630" y="731520"/>
                </a:moveTo>
                <a:cubicBezTo>
                  <a:pt x="-690" y="557348"/>
                  <a:pt x="-21010" y="383177"/>
                  <a:pt x="45756" y="261257"/>
                </a:cubicBezTo>
                <a:cubicBezTo>
                  <a:pt x="112522" y="139337"/>
                  <a:pt x="266373" y="69668"/>
                  <a:pt x="420224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3">
            <a:extLst>
              <a:ext uri="{FF2B5EF4-FFF2-40B4-BE49-F238E27FC236}">
                <a16:creationId xmlns:a16="http://schemas.microsoft.com/office/drawing/2014/main" id="{2753857B-3D88-45ED-BAC2-0CFD1EDB7E43}"/>
              </a:ext>
            </a:extLst>
          </p:cNvPr>
          <p:cNvSpPr/>
          <p:nvPr/>
        </p:nvSpPr>
        <p:spPr>
          <a:xfrm>
            <a:off x="6281104" y="3475967"/>
            <a:ext cx="517890" cy="172044"/>
          </a:xfrm>
          <a:custGeom>
            <a:avLst/>
            <a:gdLst>
              <a:gd name="connsiteX0" fmla="*/ 0 w 517890"/>
              <a:gd name="connsiteY0" fmla="*/ 47010 h 172044"/>
              <a:gd name="connsiteX1" fmla="*/ 145656 w 517890"/>
              <a:gd name="connsiteY1" fmla="*/ 6550 h 172044"/>
              <a:gd name="connsiteX2" fmla="*/ 323681 w 517890"/>
              <a:gd name="connsiteY2" fmla="*/ 168391 h 172044"/>
              <a:gd name="connsiteX3" fmla="*/ 517890 w 517890"/>
              <a:gd name="connsiteY3" fmla="*/ 103655 h 172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90" h="172044">
                <a:moveTo>
                  <a:pt x="0" y="47010"/>
                </a:moveTo>
                <a:cubicBezTo>
                  <a:pt x="45854" y="16665"/>
                  <a:pt x="91709" y="-13680"/>
                  <a:pt x="145656" y="6550"/>
                </a:cubicBezTo>
                <a:cubicBezTo>
                  <a:pt x="199603" y="26780"/>
                  <a:pt x="261642" y="152207"/>
                  <a:pt x="323681" y="168391"/>
                </a:cubicBezTo>
                <a:cubicBezTo>
                  <a:pt x="385720" y="184575"/>
                  <a:pt x="451805" y="144115"/>
                  <a:pt x="517890" y="10365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0682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93881" y="1263396"/>
            <a:ext cx="9194800" cy="460220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Automatically log/track humidity, temperature, gas flows, etc.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F53999B-5E3D-4EE5-85CB-3020211B8A59}"/>
              </a:ext>
            </a:extLst>
          </p:cNvPr>
          <p:cNvCxnSpPr>
            <a:cxnSpLocks/>
          </p:cNvCxnSpPr>
          <p:nvPr/>
        </p:nvCxnSpPr>
        <p:spPr>
          <a:xfrm>
            <a:off x="0" y="1145584"/>
            <a:ext cx="10058400" cy="0"/>
          </a:xfrm>
          <a:prstGeom prst="line">
            <a:avLst/>
          </a:prstGeom>
          <a:ln w="38100">
            <a:solidFill>
              <a:srgbClr val="568EB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EF9F296-E8AD-4E47-97AD-DFFBFDABE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318" y="1906800"/>
            <a:ext cx="3527724" cy="46365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0AE481-918A-4B02-88A6-07596DAC3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8581" y="1930847"/>
            <a:ext cx="3479007" cy="4578157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88385999-4BF7-4FB0-A689-3C905B8BEB3E}"/>
              </a:ext>
            </a:extLst>
          </p:cNvPr>
          <p:cNvSpPr txBox="1">
            <a:spLocks/>
          </p:cNvSpPr>
          <p:nvPr/>
        </p:nvSpPr>
        <p:spPr>
          <a:xfrm>
            <a:off x="201642" y="0"/>
            <a:ext cx="8517816" cy="1144815"/>
          </a:xfrm>
          <a:prstGeom prst="rect">
            <a:avLst/>
          </a:prstGeom>
        </p:spPr>
        <p:txBody>
          <a:bodyPr vert="horz"/>
          <a:lstStyle>
            <a:lvl1pPr marL="0" indent="0" algn="l" defTabSz="509412" rtl="0" eaLnBrk="1" latinLnBrk="0" hangingPunct="1">
              <a:spcBef>
                <a:spcPct val="20000"/>
              </a:spcBef>
              <a:buFont typeface="Arial"/>
              <a:buNone/>
              <a:defRPr sz="3200" b="1" kern="1200" baseline="0">
                <a:solidFill>
                  <a:srgbClr val="142958"/>
                </a:solidFill>
                <a:latin typeface="Arial Narrow" panose="020B0606020202030204" pitchFamily="34" charset="0"/>
                <a:ea typeface="+mn-ea"/>
                <a:cs typeface="Arial Narrow" panose="020B0606020202030204" pitchFamily="34" charset="0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SENSELET</a:t>
            </a:r>
            <a:br>
              <a:rPr lang="en-US" sz="4000" dirty="0"/>
            </a:br>
            <a:r>
              <a:rPr lang="en-US" sz="4400" dirty="0"/>
              <a:t>Environment Logging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383677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912220-88C1-4003-B88F-CDD7E883C2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6400" y="1284777"/>
            <a:ext cx="9245600" cy="48260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6"/>
                </a:solidFill>
                <a:latin typeface="Droid Sans"/>
              </a:rPr>
              <a:t>What is 4CeeD?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300" b="1" dirty="0">
                <a:solidFill>
                  <a:schemeClr val="accent6"/>
                </a:solidFill>
              </a:rPr>
              <a:t>Organization (Collections and Datasets)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300" b="1" dirty="0">
                <a:solidFill>
                  <a:schemeClr val="accent6"/>
                </a:solidFill>
              </a:rPr>
              <a:t>Collaboration (Spaces and Comments)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300" b="1" dirty="0">
                <a:solidFill>
                  <a:schemeClr val="accent6"/>
                </a:solidFill>
              </a:rPr>
              <a:t>Data Collection (Templates and Extractors)</a:t>
            </a:r>
            <a:endParaRPr lang="en-US" sz="2300" b="1" dirty="0">
              <a:solidFill>
                <a:schemeClr val="accent6"/>
              </a:solidFill>
              <a:latin typeface="Droid San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Droid Sans"/>
              </a:rPr>
              <a:t>New and Improved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Droid Sans"/>
              </a:rPr>
              <a:t>Exploring </a:t>
            </a:r>
            <a:r>
              <a:rPr lang="en-US" sz="2800" dirty="0" err="1">
                <a:latin typeface="Droid Sans"/>
              </a:rPr>
              <a:t>Jupyter</a:t>
            </a:r>
            <a:r>
              <a:rPr lang="en-US" sz="2800" dirty="0">
                <a:latin typeface="Droid Sans"/>
              </a:rPr>
              <a:t> Integration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Droid Sans"/>
              </a:rPr>
              <a:t>Live Demo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Droid Sans"/>
              </a:rPr>
              <a:t>Looking Forward to SENSELET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Droid Sans"/>
              </a:rPr>
              <a:t>Questions and Feedback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37F8E1CD-0F7D-416F-AEAF-C2447576D4D8}"/>
              </a:ext>
            </a:extLst>
          </p:cNvPr>
          <p:cNvSpPr txBox="1">
            <a:spLocks/>
          </p:cNvSpPr>
          <p:nvPr/>
        </p:nvSpPr>
        <p:spPr>
          <a:xfrm>
            <a:off x="201642" y="375837"/>
            <a:ext cx="9194800" cy="630555"/>
          </a:xfrm>
          <a:prstGeom prst="rect">
            <a:avLst/>
          </a:prstGeom>
        </p:spPr>
        <p:txBody>
          <a:bodyPr vert="horz"/>
          <a:lstStyle>
            <a:lvl1pPr marL="0" indent="0" algn="l" defTabSz="509412" rtl="0" eaLnBrk="1" latinLnBrk="0" hangingPunct="1">
              <a:spcBef>
                <a:spcPct val="20000"/>
              </a:spcBef>
              <a:buFont typeface="Arial"/>
              <a:buNone/>
              <a:defRPr sz="3200" b="1" kern="1200" baseline="0">
                <a:solidFill>
                  <a:srgbClr val="142958"/>
                </a:solidFill>
                <a:latin typeface="Arial Narrow" panose="020B0606020202030204" pitchFamily="34" charset="0"/>
                <a:ea typeface="+mn-ea"/>
                <a:cs typeface="Arial Narrow" panose="020B0606020202030204" pitchFamily="34" charset="0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/>
              <a:t>Workshop Outline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A017D9-4B95-4120-A1B3-982B2EEDC7DC}"/>
              </a:ext>
            </a:extLst>
          </p:cNvPr>
          <p:cNvCxnSpPr>
            <a:cxnSpLocks/>
          </p:cNvCxnSpPr>
          <p:nvPr/>
        </p:nvCxnSpPr>
        <p:spPr>
          <a:xfrm>
            <a:off x="0" y="1145584"/>
            <a:ext cx="10058400" cy="0"/>
          </a:xfrm>
          <a:prstGeom prst="line">
            <a:avLst/>
          </a:prstGeom>
          <a:ln w="38100">
            <a:solidFill>
              <a:srgbClr val="568EB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31812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53009" y="1275960"/>
            <a:ext cx="9856758" cy="460220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SENSELET automatically records data available for 4CeeD users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F53999B-5E3D-4EE5-85CB-3020211B8A59}"/>
              </a:ext>
            </a:extLst>
          </p:cNvPr>
          <p:cNvCxnSpPr>
            <a:cxnSpLocks/>
          </p:cNvCxnSpPr>
          <p:nvPr/>
        </p:nvCxnSpPr>
        <p:spPr>
          <a:xfrm>
            <a:off x="0" y="1145584"/>
            <a:ext cx="10058400" cy="0"/>
          </a:xfrm>
          <a:prstGeom prst="line">
            <a:avLst/>
          </a:prstGeom>
          <a:ln w="38100">
            <a:solidFill>
              <a:srgbClr val="568EB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1">
            <a:extLst>
              <a:ext uri="{FF2B5EF4-FFF2-40B4-BE49-F238E27FC236}">
                <a16:creationId xmlns:a16="http://schemas.microsoft.com/office/drawing/2014/main" id="{7B649EDB-6980-4DD3-899D-EF19EF133BED}"/>
              </a:ext>
            </a:extLst>
          </p:cNvPr>
          <p:cNvSpPr txBox="1">
            <a:spLocks/>
          </p:cNvSpPr>
          <p:nvPr/>
        </p:nvSpPr>
        <p:spPr>
          <a:xfrm>
            <a:off x="201642" y="0"/>
            <a:ext cx="8517816" cy="1144815"/>
          </a:xfrm>
          <a:prstGeom prst="rect">
            <a:avLst/>
          </a:prstGeom>
        </p:spPr>
        <p:txBody>
          <a:bodyPr vert="horz"/>
          <a:lstStyle>
            <a:lvl1pPr marL="0" indent="0" algn="l" defTabSz="509412" rtl="0" eaLnBrk="1" latinLnBrk="0" hangingPunct="1">
              <a:spcBef>
                <a:spcPct val="20000"/>
              </a:spcBef>
              <a:buFont typeface="Arial"/>
              <a:buNone/>
              <a:defRPr sz="3200" b="1" kern="1200" baseline="0">
                <a:solidFill>
                  <a:srgbClr val="142958"/>
                </a:solidFill>
                <a:latin typeface="Arial Narrow" panose="020B0606020202030204" pitchFamily="34" charset="0"/>
                <a:ea typeface="+mn-ea"/>
                <a:cs typeface="Arial Narrow" panose="020B0606020202030204" pitchFamily="34" charset="0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SENSELET</a:t>
            </a:r>
            <a:br>
              <a:rPr lang="en-US" sz="4000" dirty="0"/>
            </a:br>
            <a:r>
              <a:rPr lang="en-US" sz="4400" dirty="0"/>
              <a:t>Environment Logging</a:t>
            </a:r>
            <a:endParaRPr lang="en-US" sz="4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00DEB7-45DD-421C-8158-97A313431B7A}"/>
              </a:ext>
            </a:extLst>
          </p:cNvPr>
          <p:cNvGrpSpPr/>
          <p:nvPr/>
        </p:nvGrpSpPr>
        <p:grpSpPr>
          <a:xfrm>
            <a:off x="292094" y="2088742"/>
            <a:ext cx="9361613" cy="4798841"/>
            <a:chOff x="292094" y="2088742"/>
            <a:chExt cx="9361613" cy="4798841"/>
          </a:xfrm>
        </p:grpSpPr>
        <p:pic>
          <p:nvPicPr>
            <p:cNvPr id="7" name="Google Shape;54;p13">
              <a:extLst>
                <a:ext uri="{FF2B5EF4-FFF2-40B4-BE49-F238E27FC236}">
                  <a16:creationId xmlns:a16="http://schemas.microsoft.com/office/drawing/2014/main" id="{177D9583-B5BA-4871-92EE-8D52E7F72D0B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422994" y="4396208"/>
              <a:ext cx="1830325" cy="24913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55;p13">
              <a:extLst>
                <a:ext uri="{FF2B5EF4-FFF2-40B4-BE49-F238E27FC236}">
                  <a16:creationId xmlns:a16="http://schemas.microsoft.com/office/drawing/2014/main" id="{EAA821A9-96D8-45B2-BDF4-0FAD2460ED62}"/>
                </a:ext>
              </a:extLst>
            </p:cNvPr>
            <p:cNvSpPr/>
            <p:nvPr/>
          </p:nvSpPr>
          <p:spPr>
            <a:xfrm>
              <a:off x="1523611" y="5223861"/>
              <a:ext cx="434700" cy="985500"/>
            </a:xfrm>
            <a:prstGeom prst="rect">
              <a:avLst/>
            </a:prstGeom>
            <a:noFill/>
            <a:ln w="38100" cap="flat" cmpd="sng">
              <a:solidFill>
                <a:srgbClr val="437A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" name="Google Shape;56;p13">
              <a:extLst>
                <a:ext uri="{FF2B5EF4-FFF2-40B4-BE49-F238E27FC236}">
                  <a16:creationId xmlns:a16="http://schemas.microsoft.com/office/drawing/2014/main" id="{515BF0C2-B56C-4300-9041-72D37929F6F8}"/>
                </a:ext>
              </a:extLst>
            </p:cNvPr>
            <p:cNvCxnSpPr>
              <a:endCxn id="8" idx="2"/>
            </p:cNvCxnSpPr>
            <p:nvPr/>
          </p:nvCxnSpPr>
          <p:spPr>
            <a:xfrm rot="10800000">
              <a:off x="1740961" y="6209361"/>
              <a:ext cx="59700" cy="204300"/>
            </a:xfrm>
            <a:prstGeom prst="straightConnector1">
              <a:avLst/>
            </a:prstGeom>
            <a:noFill/>
            <a:ln w="19050" cap="flat" cmpd="sng">
              <a:solidFill>
                <a:srgbClr val="437AD4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sp>
          <p:nvSpPr>
            <p:cNvPr id="10" name="Google Shape;57;p13">
              <a:extLst>
                <a:ext uri="{FF2B5EF4-FFF2-40B4-BE49-F238E27FC236}">
                  <a16:creationId xmlns:a16="http://schemas.microsoft.com/office/drawing/2014/main" id="{39834F9C-63BA-434B-A76D-5C373D8B56D4}"/>
                </a:ext>
              </a:extLst>
            </p:cNvPr>
            <p:cNvSpPr/>
            <p:nvPr/>
          </p:nvSpPr>
          <p:spPr>
            <a:xfrm>
              <a:off x="2481321" y="5028610"/>
              <a:ext cx="332100" cy="939300"/>
            </a:xfrm>
            <a:prstGeom prst="rect">
              <a:avLst/>
            </a:prstGeom>
            <a:noFill/>
            <a:ln w="38100" cap="flat" cmpd="sng">
              <a:solidFill>
                <a:srgbClr val="437A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" name="Google Shape;58;p13">
              <a:extLst>
                <a:ext uri="{FF2B5EF4-FFF2-40B4-BE49-F238E27FC236}">
                  <a16:creationId xmlns:a16="http://schemas.microsoft.com/office/drawing/2014/main" id="{D5CCB85D-4E90-46A4-9CB9-7E6F9581AFCD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92094" y="2126158"/>
              <a:ext cx="1785200" cy="19643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" name="Google Shape;59;p13">
              <a:extLst>
                <a:ext uri="{FF2B5EF4-FFF2-40B4-BE49-F238E27FC236}">
                  <a16:creationId xmlns:a16="http://schemas.microsoft.com/office/drawing/2014/main" id="{05228ADC-66F8-4188-A423-40C516B0BEB9}"/>
                </a:ext>
              </a:extLst>
            </p:cNvPr>
            <p:cNvCxnSpPr>
              <a:endCxn id="10" idx="0"/>
            </p:cNvCxnSpPr>
            <p:nvPr/>
          </p:nvCxnSpPr>
          <p:spPr>
            <a:xfrm flipH="1">
              <a:off x="2647371" y="4684510"/>
              <a:ext cx="238500" cy="344100"/>
            </a:xfrm>
            <a:prstGeom prst="straightConnector1">
              <a:avLst/>
            </a:prstGeom>
            <a:noFill/>
            <a:ln w="19050" cap="flat" cmpd="sng">
              <a:solidFill>
                <a:srgbClr val="437AD4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pic>
          <p:nvPicPr>
            <p:cNvPr id="13" name="Google Shape;60;p13">
              <a:extLst>
                <a:ext uri="{FF2B5EF4-FFF2-40B4-BE49-F238E27FC236}">
                  <a16:creationId xmlns:a16="http://schemas.microsoft.com/office/drawing/2014/main" id="{9EB87882-CFE0-437C-ABE3-ED3350D0A16F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145044" y="2668826"/>
              <a:ext cx="434700" cy="65046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4" name="Google Shape;61;p13">
              <a:extLst>
                <a:ext uri="{FF2B5EF4-FFF2-40B4-BE49-F238E27FC236}">
                  <a16:creationId xmlns:a16="http://schemas.microsoft.com/office/drawing/2014/main" id="{3657CCC3-8BA3-42DE-9601-D7FCDF492D36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391594" y="2668833"/>
              <a:ext cx="383400" cy="1347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62;p13">
              <a:extLst>
                <a:ext uri="{FF2B5EF4-FFF2-40B4-BE49-F238E27FC236}">
                  <a16:creationId xmlns:a16="http://schemas.microsoft.com/office/drawing/2014/main" id="{15AD51D1-60D8-402D-A68A-0F2CB581E4F9}"/>
                </a:ext>
              </a:extLst>
            </p:cNvPr>
            <p:cNvCxnSpPr>
              <a:cxnSpLocks/>
            </p:cNvCxnSpPr>
            <p:nvPr/>
          </p:nvCxnSpPr>
          <p:spPr>
            <a:xfrm>
              <a:off x="2218207" y="5028608"/>
              <a:ext cx="858300" cy="3606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63;p13">
              <a:extLst>
                <a:ext uri="{FF2B5EF4-FFF2-40B4-BE49-F238E27FC236}">
                  <a16:creationId xmlns:a16="http://schemas.microsoft.com/office/drawing/2014/main" id="{ACAC0731-07C7-442A-839B-1D6FF216EA3E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2813419" y="5578683"/>
              <a:ext cx="262200" cy="6783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pic>
          <p:nvPicPr>
            <p:cNvPr id="17" name="Google Shape;64;p13">
              <a:extLst>
                <a:ext uri="{FF2B5EF4-FFF2-40B4-BE49-F238E27FC236}">
                  <a16:creationId xmlns:a16="http://schemas.microsoft.com/office/drawing/2014/main" id="{743C7D0F-0E23-48D4-9A4C-A35437FBEA94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5400000" flipH="1">
              <a:off x="1774982" y="2751933"/>
              <a:ext cx="377100" cy="377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65;p13">
              <a:extLst>
                <a:ext uri="{FF2B5EF4-FFF2-40B4-BE49-F238E27FC236}">
                  <a16:creationId xmlns:a16="http://schemas.microsoft.com/office/drawing/2014/main" id="{DBF0B3A0-0247-4287-B8C0-60ABC68D7EAE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412869" y="5173026"/>
              <a:ext cx="434700" cy="6504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66;p13">
              <a:extLst>
                <a:ext uri="{FF2B5EF4-FFF2-40B4-BE49-F238E27FC236}">
                  <a16:creationId xmlns:a16="http://schemas.microsoft.com/office/drawing/2014/main" id="{B681B382-CADE-4FDE-906A-1FDE634DB49B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5400000" flipH="1">
              <a:off x="3042807" y="5256133"/>
              <a:ext cx="377100" cy="3771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2" name="Google Shape;67;p13">
              <a:extLst>
                <a:ext uri="{FF2B5EF4-FFF2-40B4-BE49-F238E27FC236}">
                  <a16:creationId xmlns:a16="http://schemas.microsoft.com/office/drawing/2014/main" id="{75EA90FC-DF88-4F3B-B4BE-2F3EB4C62B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78844" y="2909358"/>
              <a:ext cx="406500" cy="3294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68;p13">
              <a:extLst>
                <a:ext uri="{FF2B5EF4-FFF2-40B4-BE49-F238E27FC236}">
                  <a16:creationId xmlns:a16="http://schemas.microsoft.com/office/drawing/2014/main" id="{DB5BB15B-A294-48BF-A8FD-334718CEB6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52894" y="3090883"/>
              <a:ext cx="363000" cy="4842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24" name="Google Shape;69;p13">
              <a:extLst>
                <a:ext uri="{FF2B5EF4-FFF2-40B4-BE49-F238E27FC236}">
                  <a16:creationId xmlns:a16="http://schemas.microsoft.com/office/drawing/2014/main" id="{C3EB8A77-1C74-40B7-9708-1B7864B6A191}"/>
                </a:ext>
              </a:extLst>
            </p:cNvPr>
            <p:cNvSpPr txBox="1"/>
            <p:nvPr/>
          </p:nvSpPr>
          <p:spPr>
            <a:xfrm>
              <a:off x="2077294" y="3230833"/>
              <a:ext cx="672300" cy="20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 dirty="0" err="1">
                  <a:latin typeface="Calibri"/>
                  <a:ea typeface="Calibri"/>
                  <a:cs typeface="Calibri"/>
                  <a:sym typeface="Calibri"/>
                </a:rPr>
                <a:t>Senselet</a:t>
              </a:r>
              <a:endParaRPr sz="900" b="1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70;p13">
              <a:extLst>
                <a:ext uri="{FF2B5EF4-FFF2-40B4-BE49-F238E27FC236}">
                  <a16:creationId xmlns:a16="http://schemas.microsoft.com/office/drawing/2014/main" id="{D02AE312-7C68-4343-8591-014E05D846A2}"/>
                </a:ext>
              </a:extLst>
            </p:cNvPr>
            <p:cNvSpPr txBox="1"/>
            <p:nvPr/>
          </p:nvSpPr>
          <p:spPr>
            <a:xfrm>
              <a:off x="3336419" y="5763608"/>
              <a:ext cx="672300" cy="20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latin typeface="Calibri"/>
                  <a:ea typeface="Calibri"/>
                  <a:cs typeface="Calibri"/>
                  <a:sym typeface="Calibri"/>
                </a:rPr>
                <a:t>Senselet</a:t>
              </a:r>
              <a:endParaRPr sz="9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6" name="Google Shape;71;p13">
              <a:extLst>
                <a:ext uri="{FF2B5EF4-FFF2-40B4-BE49-F238E27FC236}">
                  <a16:creationId xmlns:a16="http://schemas.microsoft.com/office/drawing/2014/main" id="{52B135BD-6FCD-48AE-8947-2B6D90187402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666669" y="3409956"/>
              <a:ext cx="1785200" cy="10386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Google Shape;72;p13">
              <a:extLst>
                <a:ext uri="{FF2B5EF4-FFF2-40B4-BE49-F238E27FC236}">
                  <a16:creationId xmlns:a16="http://schemas.microsoft.com/office/drawing/2014/main" id="{172A8151-F1FA-4967-B022-9DBBB0EA4305}"/>
                </a:ext>
              </a:extLst>
            </p:cNvPr>
            <p:cNvSpPr/>
            <p:nvPr/>
          </p:nvSpPr>
          <p:spPr>
            <a:xfrm>
              <a:off x="2579743" y="2942682"/>
              <a:ext cx="2501645" cy="736663"/>
            </a:xfrm>
            <a:custGeom>
              <a:avLst/>
              <a:gdLst/>
              <a:ahLst/>
              <a:cxnLst/>
              <a:rect l="l" t="t" r="r" b="b"/>
              <a:pathLst>
                <a:path w="83910" h="22389" extrusionOk="0">
                  <a:moveTo>
                    <a:pt x="0" y="2432"/>
                  </a:moveTo>
                  <a:cubicBezTo>
                    <a:pt x="2062" y="2029"/>
                    <a:pt x="8159" y="-34"/>
                    <a:pt x="12372" y="11"/>
                  </a:cubicBezTo>
                  <a:cubicBezTo>
                    <a:pt x="16586" y="56"/>
                    <a:pt x="21561" y="-78"/>
                    <a:pt x="25281" y="2701"/>
                  </a:cubicBezTo>
                  <a:cubicBezTo>
                    <a:pt x="29001" y="5480"/>
                    <a:pt x="29495" y="15386"/>
                    <a:pt x="34694" y="16686"/>
                  </a:cubicBezTo>
                  <a:cubicBezTo>
                    <a:pt x="39894" y="17986"/>
                    <a:pt x="49620" y="9693"/>
                    <a:pt x="56478" y="10500"/>
                  </a:cubicBezTo>
                  <a:cubicBezTo>
                    <a:pt x="63336" y="11307"/>
                    <a:pt x="71270" y="19689"/>
                    <a:pt x="75842" y="21527"/>
                  </a:cubicBezTo>
                  <a:cubicBezTo>
                    <a:pt x="80414" y="23365"/>
                    <a:pt x="82565" y="21527"/>
                    <a:pt x="83910" y="21527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8" name="Google Shape;74;p13">
              <a:extLst>
                <a:ext uri="{FF2B5EF4-FFF2-40B4-BE49-F238E27FC236}">
                  <a16:creationId xmlns:a16="http://schemas.microsoft.com/office/drawing/2014/main" id="{6D9F0B17-FC4D-488B-AFBF-FA4DB289A0EA}"/>
                </a:ext>
              </a:extLst>
            </p:cNvPr>
            <p:cNvSpPr txBox="1"/>
            <p:nvPr/>
          </p:nvSpPr>
          <p:spPr>
            <a:xfrm>
              <a:off x="5628848" y="4144732"/>
              <a:ext cx="814500" cy="2345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 dirty="0" err="1">
                  <a:latin typeface="Calibri"/>
                  <a:ea typeface="Calibri"/>
                  <a:cs typeface="Calibri"/>
                  <a:sym typeface="Calibri"/>
                </a:rPr>
                <a:t>SenseCloud</a:t>
              </a:r>
              <a:endParaRPr sz="900" b="1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9" name="Google Shape;75;p13">
              <a:extLst>
                <a:ext uri="{FF2B5EF4-FFF2-40B4-BE49-F238E27FC236}">
                  <a16:creationId xmlns:a16="http://schemas.microsoft.com/office/drawing/2014/main" id="{20E7CFAC-025F-4BB8-8D91-E0E3E7F6AB52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131444" y="4217510"/>
              <a:ext cx="1027276" cy="1164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76;p13">
              <a:extLst>
                <a:ext uri="{FF2B5EF4-FFF2-40B4-BE49-F238E27FC236}">
                  <a16:creationId xmlns:a16="http://schemas.microsoft.com/office/drawing/2014/main" id="{3187A0DA-512F-4EFF-A55C-7B021685AB44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7211570" y="4426323"/>
              <a:ext cx="867022" cy="6022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77;p13">
              <a:extLst>
                <a:ext uri="{FF2B5EF4-FFF2-40B4-BE49-F238E27FC236}">
                  <a16:creationId xmlns:a16="http://schemas.microsoft.com/office/drawing/2014/main" id="{3C21E24C-70F2-4426-B3F7-1B9509AF0855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59019" y="4466160"/>
              <a:ext cx="1027276" cy="10272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78;p13">
              <a:extLst>
                <a:ext uri="{FF2B5EF4-FFF2-40B4-BE49-F238E27FC236}">
                  <a16:creationId xmlns:a16="http://schemas.microsoft.com/office/drawing/2014/main" id="{E87632DB-A84D-4679-AEF4-8E83C9D50C76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367869" y="3471276"/>
              <a:ext cx="434700" cy="6504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Google Shape;79;p13">
              <a:extLst>
                <a:ext uri="{FF2B5EF4-FFF2-40B4-BE49-F238E27FC236}">
                  <a16:creationId xmlns:a16="http://schemas.microsoft.com/office/drawing/2014/main" id="{92E6986D-6D65-41D2-9106-B914E2BB6E54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5400000" flipH="1">
              <a:off x="2997807" y="3554383"/>
              <a:ext cx="377100" cy="377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Google Shape;80;p13">
              <a:extLst>
                <a:ext uri="{FF2B5EF4-FFF2-40B4-BE49-F238E27FC236}">
                  <a16:creationId xmlns:a16="http://schemas.microsoft.com/office/drawing/2014/main" id="{F9B8EE86-168C-4316-8F8C-4599B8441A3A}"/>
                </a:ext>
              </a:extLst>
            </p:cNvPr>
            <p:cNvSpPr/>
            <p:nvPr/>
          </p:nvSpPr>
          <p:spPr>
            <a:xfrm rot="962947">
              <a:off x="3769240" y="3750804"/>
              <a:ext cx="1095258" cy="319155"/>
            </a:xfrm>
            <a:custGeom>
              <a:avLst/>
              <a:gdLst/>
              <a:ahLst/>
              <a:cxnLst/>
              <a:rect l="l" t="t" r="r" b="b"/>
              <a:pathLst>
                <a:path w="41953" h="9381" extrusionOk="0">
                  <a:moveTo>
                    <a:pt x="0" y="4603"/>
                  </a:moveTo>
                  <a:cubicBezTo>
                    <a:pt x="2443" y="5369"/>
                    <a:pt x="10345" y="9919"/>
                    <a:pt x="14655" y="9201"/>
                  </a:cubicBezTo>
                  <a:cubicBezTo>
                    <a:pt x="18965" y="8483"/>
                    <a:pt x="21311" y="1395"/>
                    <a:pt x="25861" y="293"/>
                  </a:cubicBezTo>
                  <a:cubicBezTo>
                    <a:pt x="30411" y="-808"/>
                    <a:pt x="39271" y="2209"/>
                    <a:pt x="41953" y="2592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pic>
          <p:nvPicPr>
            <p:cNvPr id="35" name="Google Shape;81;p13">
              <a:extLst>
                <a:ext uri="{FF2B5EF4-FFF2-40B4-BE49-F238E27FC236}">
                  <a16:creationId xmlns:a16="http://schemas.microsoft.com/office/drawing/2014/main" id="{62336E9E-43ED-452B-9C2C-FB48C767226D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780394" y="2126151"/>
              <a:ext cx="434700" cy="6504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82;p13">
              <a:extLst>
                <a:ext uri="{FF2B5EF4-FFF2-40B4-BE49-F238E27FC236}">
                  <a16:creationId xmlns:a16="http://schemas.microsoft.com/office/drawing/2014/main" id="{1661D181-1E85-48A9-88E0-B4789BEE1FCC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5400000" flipH="1">
              <a:off x="3410332" y="2209258"/>
              <a:ext cx="377100" cy="377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" name="Google Shape;83;p13">
              <a:extLst>
                <a:ext uri="{FF2B5EF4-FFF2-40B4-BE49-F238E27FC236}">
                  <a16:creationId xmlns:a16="http://schemas.microsoft.com/office/drawing/2014/main" id="{8163FBC9-0B6F-4845-A73E-965F32654910}"/>
                </a:ext>
              </a:extLst>
            </p:cNvPr>
            <p:cNvSpPr/>
            <p:nvPr/>
          </p:nvSpPr>
          <p:spPr>
            <a:xfrm>
              <a:off x="3855694" y="4208020"/>
              <a:ext cx="945579" cy="1095087"/>
            </a:xfrm>
            <a:custGeom>
              <a:avLst/>
              <a:gdLst/>
              <a:ahLst/>
              <a:cxnLst/>
              <a:rect l="l" t="t" r="r" b="b"/>
              <a:pathLst>
                <a:path w="42240" h="58906" extrusionOk="0">
                  <a:moveTo>
                    <a:pt x="0" y="58906"/>
                  </a:moveTo>
                  <a:cubicBezTo>
                    <a:pt x="4406" y="56224"/>
                    <a:pt x="21408" y="50334"/>
                    <a:pt x="26436" y="42815"/>
                  </a:cubicBezTo>
                  <a:cubicBezTo>
                    <a:pt x="31465" y="35296"/>
                    <a:pt x="27537" y="20929"/>
                    <a:pt x="30171" y="13793"/>
                  </a:cubicBezTo>
                  <a:cubicBezTo>
                    <a:pt x="32805" y="6657"/>
                    <a:pt x="40229" y="2299"/>
                    <a:pt x="42240" y="0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" name="Google Shape;84;p13">
              <a:extLst>
                <a:ext uri="{FF2B5EF4-FFF2-40B4-BE49-F238E27FC236}">
                  <a16:creationId xmlns:a16="http://schemas.microsoft.com/office/drawing/2014/main" id="{EF903DF7-8883-4F5E-A67D-CD51176FA7CC}"/>
                </a:ext>
              </a:extLst>
            </p:cNvPr>
            <p:cNvSpPr/>
            <p:nvPr/>
          </p:nvSpPr>
          <p:spPr>
            <a:xfrm>
              <a:off x="4222068" y="2451209"/>
              <a:ext cx="989139" cy="1038662"/>
            </a:xfrm>
            <a:custGeom>
              <a:avLst/>
              <a:gdLst/>
              <a:ahLst/>
              <a:cxnLst/>
              <a:rect l="l" t="t" r="r" b="b"/>
              <a:pathLst>
                <a:path w="27010" h="35343" extrusionOk="0">
                  <a:moveTo>
                    <a:pt x="0" y="0"/>
                  </a:moveTo>
                  <a:cubicBezTo>
                    <a:pt x="1724" y="862"/>
                    <a:pt x="7902" y="2203"/>
                    <a:pt x="10344" y="5172"/>
                  </a:cubicBezTo>
                  <a:cubicBezTo>
                    <a:pt x="12786" y="8141"/>
                    <a:pt x="12259" y="14654"/>
                    <a:pt x="14654" y="17815"/>
                  </a:cubicBezTo>
                  <a:cubicBezTo>
                    <a:pt x="17049" y="20976"/>
                    <a:pt x="22653" y="21216"/>
                    <a:pt x="24712" y="24137"/>
                  </a:cubicBezTo>
                  <a:cubicBezTo>
                    <a:pt x="26771" y="27058"/>
                    <a:pt x="26627" y="33475"/>
                    <a:pt x="27010" y="35343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" name="Google Shape;85;p13">
              <a:extLst>
                <a:ext uri="{FF2B5EF4-FFF2-40B4-BE49-F238E27FC236}">
                  <a16:creationId xmlns:a16="http://schemas.microsoft.com/office/drawing/2014/main" id="{CD37DFE5-BA17-4193-B2DC-CC6CA3762E92}"/>
                </a:ext>
              </a:extLst>
            </p:cNvPr>
            <p:cNvSpPr/>
            <p:nvPr/>
          </p:nvSpPr>
          <p:spPr>
            <a:xfrm>
              <a:off x="6239986" y="3931483"/>
              <a:ext cx="862312" cy="947243"/>
            </a:xfrm>
            <a:custGeom>
              <a:avLst/>
              <a:gdLst/>
              <a:ahLst/>
              <a:cxnLst/>
              <a:rect l="l" t="t" r="r" b="b"/>
              <a:pathLst>
                <a:path w="30746" h="18390" extrusionOk="0">
                  <a:moveTo>
                    <a:pt x="0" y="0"/>
                  </a:moveTo>
                  <a:cubicBezTo>
                    <a:pt x="2012" y="527"/>
                    <a:pt x="9291" y="862"/>
                    <a:pt x="12069" y="3161"/>
                  </a:cubicBezTo>
                  <a:cubicBezTo>
                    <a:pt x="14847" y="5460"/>
                    <a:pt x="13553" y="11255"/>
                    <a:pt x="16666" y="13793"/>
                  </a:cubicBezTo>
                  <a:cubicBezTo>
                    <a:pt x="19779" y="16331"/>
                    <a:pt x="28399" y="17624"/>
                    <a:pt x="30746" y="18390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EEF45393-CC15-4761-88C1-1C14666F3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485311" y="4020922"/>
              <a:ext cx="1000413" cy="371153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138F7AE1-4295-45FD-9B7A-3710A6706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861998" y="4878727"/>
              <a:ext cx="251140" cy="230211"/>
            </a:xfrm>
            <a:prstGeom prst="rect">
              <a:avLst/>
            </a:prstGeom>
          </p:spPr>
        </p:pic>
        <p:sp>
          <p:nvSpPr>
            <p:cNvPr id="42" name="Google Shape;69;p13">
              <a:extLst>
                <a:ext uri="{FF2B5EF4-FFF2-40B4-BE49-F238E27FC236}">
                  <a16:creationId xmlns:a16="http://schemas.microsoft.com/office/drawing/2014/main" id="{CDCE62EA-DB76-4686-9CA5-FAB7674912AC}"/>
                </a:ext>
              </a:extLst>
            </p:cNvPr>
            <p:cNvSpPr txBox="1"/>
            <p:nvPr/>
          </p:nvSpPr>
          <p:spPr>
            <a:xfrm>
              <a:off x="7209281" y="5318030"/>
              <a:ext cx="1883998" cy="1423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dirty="0"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Lab Administrators</a:t>
              </a:r>
              <a:endParaRPr sz="12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AB3F807D-B58C-4A50-9CB2-A30B1750D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195718" y="2126819"/>
              <a:ext cx="1180579" cy="1180579"/>
            </a:xfrm>
            <a:prstGeom prst="rect">
              <a:avLst/>
            </a:prstGeom>
          </p:spPr>
        </p:pic>
        <p:sp>
          <p:nvSpPr>
            <p:cNvPr id="44" name="Google Shape;74;p13">
              <a:extLst>
                <a:ext uri="{FF2B5EF4-FFF2-40B4-BE49-F238E27FC236}">
                  <a16:creationId xmlns:a16="http://schemas.microsoft.com/office/drawing/2014/main" id="{415FA01D-3145-4D16-9615-BB82299A2BEE}"/>
                </a:ext>
              </a:extLst>
            </p:cNvPr>
            <p:cNvSpPr txBox="1"/>
            <p:nvPr/>
          </p:nvSpPr>
          <p:spPr>
            <a:xfrm>
              <a:off x="6363674" y="3149846"/>
              <a:ext cx="814500" cy="2345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 dirty="0">
                  <a:latin typeface="Calibri"/>
                  <a:ea typeface="Calibri"/>
                  <a:cs typeface="Calibri"/>
                  <a:sym typeface="Calibri"/>
                </a:rPr>
                <a:t>4CeeD</a:t>
              </a:r>
              <a:endParaRPr sz="900" b="1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5" name="Google Shape;75;p13">
              <a:extLst>
                <a:ext uri="{FF2B5EF4-FFF2-40B4-BE49-F238E27FC236}">
                  <a16:creationId xmlns:a16="http://schemas.microsoft.com/office/drawing/2014/main" id="{8FCAE04A-4461-430F-8A5C-308221ED3BE6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465449" y="2088742"/>
              <a:ext cx="1027276" cy="1164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Google Shape;76;p13">
              <a:extLst>
                <a:ext uri="{FF2B5EF4-FFF2-40B4-BE49-F238E27FC236}">
                  <a16:creationId xmlns:a16="http://schemas.microsoft.com/office/drawing/2014/main" id="{581EF92D-D8A2-4A18-B7CF-6C4F1F39669F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7545575" y="2297555"/>
              <a:ext cx="867022" cy="6022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Google Shape;77;p13">
              <a:extLst>
                <a:ext uri="{FF2B5EF4-FFF2-40B4-BE49-F238E27FC236}">
                  <a16:creationId xmlns:a16="http://schemas.microsoft.com/office/drawing/2014/main" id="{C3A86F49-ED37-44B5-A1B9-748E4FF04ABE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8293024" y="2337392"/>
              <a:ext cx="1027276" cy="10272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FDCF75A-78C0-4F8F-8C72-1FEDB57E9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196003" y="2749959"/>
              <a:ext cx="251140" cy="230211"/>
            </a:xfrm>
            <a:prstGeom prst="rect">
              <a:avLst/>
            </a:prstGeom>
          </p:spPr>
        </p:pic>
        <p:sp>
          <p:nvSpPr>
            <p:cNvPr id="49" name="Google Shape;69;p13">
              <a:extLst>
                <a:ext uri="{FF2B5EF4-FFF2-40B4-BE49-F238E27FC236}">
                  <a16:creationId xmlns:a16="http://schemas.microsoft.com/office/drawing/2014/main" id="{CD33DD67-3708-4E2D-B0BB-6EA74BE1ECFC}"/>
                </a:ext>
              </a:extLst>
            </p:cNvPr>
            <p:cNvSpPr txBox="1"/>
            <p:nvPr/>
          </p:nvSpPr>
          <p:spPr>
            <a:xfrm>
              <a:off x="7769709" y="3182089"/>
              <a:ext cx="1883998" cy="1423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dirty="0"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Researchers</a:t>
              </a:r>
              <a:endParaRPr sz="12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0" name="Freeform 2">
              <a:extLst>
                <a:ext uri="{FF2B5EF4-FFF2-40B4-BE49-F238E27FC236}">
                  <a16:creationId xmlns:a16="http://schemas.microsoft.com/office/drawing/2014/main" id="{BB7AF262-1947-4B20-8174-EC0B87FE6429}"/>
                </a:ext>
              </a:extLst>
            </p:cNvPr>
            <p:cNvSpPr/>
            <p:nvPr/>
          </p:nvSpPr>
          <p:spPr>
            <a:xfrm>
              <a:off x="5852354" y="2768472"/>
              <a:ext cx="420224" cy="731520"/>
            </a:xfrm>
            <a:custGeom>
              <a:avLst/>
              <a:gdLst>
                <a:gd name="connsiteX0" fmla="*/ 19630 w 420224"/>
                <a:gd name="connsiteY0" fmla="*/ 731520 h 731520"/>
                <a:gd name="connsiteX1" fmla="*/ 45756 w 420224"/>
                <a:gd name="connsiteY1" fmla="*/ 261257 h 731520"/>
                <a:gd name="connsiteX2" fmla="*/ 420224 w 420224"/>
                <a:gd name="connsiteY2" fmla="*/ 0 h 7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0224" h="731520">
                  <a:moveTo>
                    <a:pt x="19630" y="731520"/>
                  </a:moveTo>
                  <a:cubicBezTo>
                    <a:pt x="-690" y="557348"/>
                    <a:pt x="-21010" y="383177"/>
                    <a:pt x="45756" y="261257"/>
                  </a:cubicBezTo>
                  <a:cubicBezTo>
                    <a:pt x="112522" y="139337"/>
                    <a:pt x="266373" y="69668"/>
                    <a:pt x="420224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3">
              <a:extLst>
                <a:ext uri="{FF2B5EF4-FFF2-40B4-BE49-F238E27FC236}">
                  <a16:creationId xmlns:a16="http://schemas.microsoft.com/office/drawing/2014/main" id="{A4CB010C-8569-4A98-B0CD-FA48225BC758}"/>
                </a:ext>
              </a:extLst>
            </p:cNvPr>
            <p:cNvSpPr/>
            <p:nvPr/>
          </p:nvSpPr>
          <p:spPr>
            <a:xfrm>
              <a:off x="6939054" y="2638615"/>
              <a:ext cx="517890" cy="172044"/>
            </a:xfrm>
            <a:custGeom>
              <a:avLst/>
              <a:gdLst>
                <a:gd name="connsiteX0" fmla="*/ 0 w 517890"/>
                <a:gd name="connsiteY0" fmla="*/ 47010 h 172044"/>
                <a:gd name="connsiteX1" fmla="*/ 145656 w 517890"/>
                <a:gd name="connsiteY1" fmla="*/ 6550 h 172044"/>
                <a:gd name="connsiteX2" fmla="*/ 323681 w 517890"/>
                <a:gd name="connsiteY2" fmla="*/ 168391 h 172044"/>
                <a:gd name="connsiteX3" fmla="*/ 517890 w 517890"/>
                <a:gd name="connsiteY3" fmla="*/ 103655 h 17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7890" h="172044">
                  <a:moveTo>
                    <a:pt x="0" y="47010"/>
                  </a:moveTo>
                  <a:cubicBezTo>
                    <a:pt x="45854" y="16665"/>
                    <a:pt x="91709" y="-13680"/>
                    <a:pt x="145656" y="6550"/>
                  </a:cubicBezTo>
                  <a:cubicBezTo>
                    <a:pt x="199603" y="26780"/>
                    <a:pt x="261642" y="152207"/>
                    <a:pt x="323681" y="168391"/>
                  </a:cubicBezTo>
                  <a:cubicBezTo>
                    <a:pt x="385720" y="184575"/>
                    <a:pt x="451805" y="144115"/>
                    <a:pt x="517890" y="10365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9A5AAD0-D1BE-4F68-984D-57450E3178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t="36162" b="32004"/>
            <a:stretch/>
          </p:blipFill>
          <p:spPr>
            <a:xfrm>
              <a:off x="4078202" y="5819639"/>
              <a:ext cx="2256215" cy="9576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02395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F53999B-5E3D-4EE5-85CB-3020211B8A59}"/>
              </a:ext>
            </a:extLst>
          </p:cNvPr>
          <p:cNvCxnSpPr>
            <a:cxnSpLocks/>
          </p:cNvCxnSpPr>
          <p:nvPr/>
        </p:nvCxnSpPr>
        <p:spPr>
          <a:xfrm>
            <a:off x="0" y="1145584"/>
            <a:ext cx="10058400" cy="0"/>
          </a:xfrm>
          <a:prstGeom prst="line">
            <a:avLst/>
          </a:prstGeom>
          <a:ln w="38100">
            <a:solidFill>
              <a:srgbClr val="568EB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7F3D7A6D-AC0F-4242-89EB-FE08DB1BE6F9}"/>
              </a:ext>
            </a:extLst>
          </p:cNvPr>
          <p:cNvGrpSpPr/>
          <p:nvPr/>
        </p:nvGrpSpPr>
        <p:grpSpPr>
          <a:xfrm>
            <a:off x="705468" y="1089751"/>
            <a:ext cx="9171077" cy="5842083"/>
            <a:chOff x="740055" y="973424"/>
            <a:chExt cx="9171077" cy="5842083"/>
          </a:xfrm>
        </p:grpSpPr>
        <p:pic>
          <p:nvPicPr>
            <p:cNvPr id="52" name="图片 5">
              <a:extLst>
                <a:ext uri="{FF2B5EF4-FFF2-40B4-BE49-F238E27FC236}">
                  <a16:creationId xmlns:a16="http://schemas.microsoft.com/office/drawing/2014/main" id="{4CDF55B0-DCB9-4646-ADAF-4864E380E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5497" y="1440361"/>
              <a:ext cx="7632848" cy="4516637"/>
            </a:xfrm>
            <a:prstGeom prst="rect">
              <a:avLst/>
            </a:prstGeom>
          </p:spPr>
        </p:pic>
        <p:sp>
          <p:nvSpPr>
            <p:cNvPr id="53" name="文本框 1">
              <a:extLst>
                <a:ext uri="{FF2B5EF4-FFF2-40B4-BE49-F238E27FC236}">
                  <a16:creationId xmlns:a16="http://schemas.microsoft.com/office/drawing/2014/main" id="{3314B610-C9DF-4F13-B0C0-703E5162FCB6}"/>
                </a:ext>
              </a:extLst>
            </p:cNvPr>
            <p:cNvSpPr txBox="1"/>
            <p:nvPr/>
          </p:nvSpPr>
          <p:spPr>
            <a:xfrm>
              <a:off x="6582042" y="1375613"/>
              <a:ext cx="190948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dirty="0"/>
                <a:t>Potential Position</a:t>
              </a:r>
              <a:endParaRPr lang="zh-CN" altLang="en-US" dirty="0"/>
            </a:p>
          </p:txBody>
        </p:sp>
        <p:sp>
          <p:nvSpPr>
            <p:cNvPr id="54" name="文本框 6">
              <a:extLst>
                <a:ext uri="{FF2B5EF4-FFF2-40B4-BE49-F238E27FC236}">
                  <a16:creationId xmlns:a16="http://schemas.microsoft.com/office/drawing/2014/main" id="{1F2DA8DA-369A-4B2F-8109-FD7BA2C68459}"/>
                </a:ext>
              </a:extLst>
            </p:cNvPr>
            <p:cNvSpPr txBox="1"/>
            <p:nvPr/>
          </p:nvSpPr>
          <p:spPr>
            <a:xfrm>
              <a:off x="3717214" y="1560279"/>
              <a:ext cx="190948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dirty="0"/>
                <a:t>Access Point 1</a:t>
              </a:r>
              <a:endParaRPr lang="zh-CN" altLang="en-US" dirty="0"/>
            </a:p>
          </p:txBody>
        </p:sp>
        <p:sp>
          <p:nvSpPr>
            <p:cNvPr id="55" name="文本框 8">
              <a:extLst>
                <a:ext uri="{FF2B5EF4-FFF2-40B4-BE49-F238E27FC236}">
                  <a16:creationId xmlns:a16="http://schemas.microsoft.com/office/drawing/2014/main" id="{32088536-CA8A-4D43-B745-2E10C0AE3F0B}"/>
                </a:ext>
              </a:extLst>
            </p:cNvPr>
            <p:cNvSpPr txBox="1"/>
            <p:nvPr/>
          </p:nvSpPr>
          <p:spPr>
            <a:xfrm>
              <a:off x="1214601" y="2998221"/>
              <a:ext cx="2178882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dirty="0"/>
                <a:t>Measurement result </a:t>
              </a:r>
              <a:r>
                <a:rPr lang="en-US" altLang="zh-CN"/>
                <a:t>on cellphone </a:t>
              </a:r>
              <a:endParaRPr lang="zh-CN" altLang="en-US" dirty="0"/>
            </a:p>
          </p:txBody>
        </p:sp>
        <p:sp>
          <p:nvSpPr>
            <p:cNvPr id="56" name="文本框 2">
              <a:extLst>
                <a:ext uri="{FF2B5EF4-FFF2-40B4-BE49-F238E27FC236}">
                  <a16:creationId xmlns:a16="http://schemas.microsoft.com/office/drawing/2014/main" id="{71AC2612-7926-43D3-8894-2163AB0826C5}"/>
                </a:ext>
              </a:extLst>
            </p:cNvPr>
            <p:cNvSpPr txBox="1"/>
            <p:nvPr/>
          </p:nvSpPr>
          <p:spPr>
            <a:xfrm>
              <a:off x="1434747" y="3615976"/>
              <a:ext cx="1652863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dirty="0"/>
                <a:t>RSS1: -52 </a:t>
              </a:r>
              <a:r>
                <a:rPr lang="en-US" altLang="zh-CN" dirty="0" err="1"/>
                <a:t>dBm</a:t>
              </a:r>
              <a:endParaRPr lang="en-US" altLang="zh-CN" dirty="0"/>
            </a:p>
            <a:p>
              <a:r>
                <a:rPr lang="en-US" altLang="zh-CN" dirty="0"/>
                <a:t>RSS2: -60 </a:t>
              </a:r>
              <a:r>
                <a:rPr lang="en-US" altLang="zh-CN" dirty="0" err="1"/>
                <a:t>dBm</a:t>
              </a:r>
              <a:endParaRPr lang="zh-CN" altLang="en-US" dirty="0"/>
            </a:p>
          </p:txBody>
        </p:sp>
        <p:pic>
          <p:nvPicPr>
            <p:cNvPr id="57" name="Picture 56" descr="¸å³å¾ç">
              <a:extLst>
                <a:ext uri="{FF2B5EF4-FFF2-40B4-BE49-F238E27FC236}">
                  <a16:creationId xmlns:a16="http://schemas.microsoft.com/office/drawing/2014/main" id="{40EACB18-7776-42F6-9443-57A1665FAE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558"/>
            <a:stretch/>
          </p:blipFill>
          <p:spPr bwMode="auto">
            <a:xfrm>
              <a:off x="7465580" y="6065425"/>
              <a:ext cx="1021326" cy="750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57" descr="access pointâçå¾çæç´¢ç»æ">
              <a:extLst>
                <a:ext uri="{FF2B5EF4-FFF2-40B4-BE49-F238E27FC236}">
                  <a16:creationId xmlns:a16="http://schemas.microsoft.com/office/drawing/2014/main" id="{1CEC57EF-A55F-4AFC-8631-D2F6EC297F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7134" y="973424"/>
              <a:ext cx="956187" cy="956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58" descr="cellphone iconâçå¾çæç´¢ç»æ">
              <a:extLst>
                <a:ext uri="{FF2B5EF4-FFF2-40B4-BE49-F238E27FC236}">
                  <a16:creationId xmlns:a16="http://schemas.microsoft.com/office/drawing/2014/main" id="{438674F8-E94C-4214-A748-EEC6955B30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00000">
              <a:off x="740055" y="3220545"/>
              <a:ext cx="449509" cy="8480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文本框 7">
              <a:extLst>
                <a:ext uri="{FF2B5EF4-FFF2-40B4-BE49-F238E27FC236}">
                  <a16:creationId xmlns:a16="http://schemas.microsoft.com/office/drawing/2014/main" id="{E27C09F5-B0CD-4D0B-9CC7-E6FA0F426BB7}"/>
                </a:ext>
              </a:extLst>
            </p:cNvPr>
            <p:cNvSpPr txBox="1"/>
            <p:nvPr/>
          </p:nvSpPr>
          <p:spPr>
            <a:xfrm>
              <a:off x="8001643" y="5670732"/>
              <a:ext cx="190948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dirty="0"/>
                <a:t>Access Point 2</a:t>
              </a:r>
              <a:endParaRPr lang="zh-CN" altLang="en-US" dirty="0"/>
            </a:p>
          </p:txBody>
        </p:sp>
      </p:grp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01389AAA-B233-43AA-BE5C-E793797C04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1753" y="5972048"/>
            <a:ext cx="5639148" cy="861250"/>
          </a:xfrm>
          <a:ln w="28575">
            <a:solidFill>
              <a:schemeClr val="tx1"/>
            </a:solidFill>
          </a:ln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Localization of cleanroom users for automatic logging of specific rooms</a:t>
            </a: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C99C2DA3-EF56-451E-858A-F1E4CDB6EB98}"/>
              </a:ext>
            </a:extLst>
          </p:cNvPr>
          <p:cNvSpPr txBox="1">
            <a:spLocks/>
          </p:cNvSpPr>
          <p:nvPr/>
        </p:nvSpPr>
        <p:spPr>
          <a:xfrm>
            <a:off x="201642" y="0"/>
            <a:ext cx="10178730" cy="1144815"/>
          </a:xfrm>
          <a:prstGeom prst="rect">
            <a:avLst/>
          </a:prstGeom>
        </p:spPr>
        <p:txBody>
          <a:bodyPr vert="horz"/>
          <a:lstStyle>
            <a:lvl1pPr marL="0" indent="0" algn="l" defTabSz="509412" rtl="0" eaLnBrk="1" latinLnBrk="0" hangingPunct="1">
              <a:spcBef>
                <a:spcPct val="20000"/>
              </a:spcBef>
              <a:buFont typeface="Arial"/>
              <a:buNone/>
              <a:defRPr sz="3200" b="1" kern="1200" baseline="0">
                <a:solidFill>
                  <a:srgbClr val="142958"/>
                </a:solidFill>
                <a:latin typeface="Arial Narrow" panose="020B0606020202030204" pitchFamily="34" charset="0"/>
                <a:ea typeface="+mn-ea"/>
                <a:cs typeface="Arial Narrow" panose="020B0606020202030204" pitchFamily="34" charset="0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SENSELET</a:t>
            </a:r>
            <a:br>
              <a:rPr lang="en-US" sz="4000" dirty="0"/>
            </a:br>
            <a:r>
              <a:rPr lang="en-US" sz="4400" dirty="0" err="1"/>
              <a:t>Wifi</a:t>
            </a:r>
            <a:r>
              <a:rPr lang="en-US" sz="4400" dirty="0"/>
              <a:t>-RSS Localization for Improved Logging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508257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797" y="114019"/>
            <a:ext cx="1419269" cy="7417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154" y="78722"/>
            <a:ext cx="816291" cy="821209"/>
          </a:xfrm>
          <a:prstGeom prst="rect">
            <a:avLst/>
          </a:prstGeom>
        </p:spPr>
      </p:pic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7BDF5C69-276F-459F-AA2A-7B584493E3EC}"/>
              </a:ext>
            </a:extLst>
          </p:cNvPr>
          <p:cNvSpPr txBox="1">
            <a:spLocks/>
          </p:cNvSpPr>
          <p:nvPr/>
        </p:nvSpPr>
        <p:spPr>
          <a:xfrm>
            <a:off x="982133" y="881582"/>
            <a:ext cx="7772399" cy="1218152"/>
          </a:xfrm>
          <a:prstGeom prst="rect">
            <a:avLst/>
          </a:prstGeom>
        </p:spPr>
        <p:txBody>
          <a:bodyPr/>
          <a:lstStyle>
            <a:lvl1pPr marL="382059" indent="-382059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/>
              <a:t>Thank You for joining the  MNTL 4CeeD Workshop!</a:t>
            </a:r>
          </a:p>
        </p:txBody>
      </p:sp>
    </p:spTree>
    <p:extLst>
      <p:ext uri="{BB962C8B-B14F-4D97-AF65-F5344CB8AC3E}">
        <p14:creationId xmlns:p14="http://schemas.microsoft.com/office/powerpoint/2010/main" val="16447290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885" y="25377"/>
            <a:ext cx="1419269" cy="7417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109" y="25377"/>
            <a:ext cx="816291" cy="821209"/>
          </a:xfrm>
          <a:prstGeom prst="rect">
            <a:avLst/>
          </a:prstGeom>
        </p:spPr>
      </p:pic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7BDF5C69-276F-459F-AA2A-7B584493E3EC}"/>
              </a:ext>
            </a:extLst>
          </p:cNvPr>
          <p:cNvSpPr txBox="1">
            <a:spLocks/>
          </p:cNvSpPr>
          <p:nvPr/>
        </p:nvSpPr>
        <p:spPr>
          <a:xfrm>
            <a:off x="982133" y="519443"/>
            <a:ext cx="7772399" cy="1218152"/>
          </a:xfrm>
          <a:prstGeom prst="rect">
            <a:avLst/>
          </a:prstGeom>
        </p:spPr>
        <p:txBody>
          <a:bodyPr/>
          <a:lstStyle>
            <a:lvl1pPr marL="382059" indent="-382059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/>
              <a:t>Questions/Feedback?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C83B9A-C211-4910-B532-E4E6588C803C}"/>
              </a:ext>
            </a:extLst>
          </p:cNvPr>
          <p:cNvSpPr/>
          <p:nvPr/>
        </p:nvSpPr>
        <p:spPr>
          <a:xfrm>
            <a:off x="0" y="3026535"/>
            <a:ext cx="10058400" cy="39795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121A8A-0CA1-4F60-9F93-723A37A278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6856" y="4425373"/>
            <a:ext cx="4109062" cy="25644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A02EDF-1F90-4D8C-8C27-209DC49905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472" y="4839994"/>
            <a:ext cx="3841923" cy="196848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C645A71-8DEB-4263-A6AF-4575311149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781" y="1679205"/>
            <a:ext cx="5029201" cy="246135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32F030F2-8526-466E-804E-2B03119E0B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3850" y="1627671"/>
            <a:ext cx="2507304" cy="2534557"/>
          </a:xfrm>
          <a:prstGeom prst="rect">
            <a:avLst/>
          </a:prstGeom>
        </p:spPr>
      </p:pic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1A899A7-AA41-4D42-BB22-960E8F0F98E3}"/>
              </a:ext>
            </a:extLst>
          </p:cNvPr>
          <p:cNvCxnSpPr>
            <a:cxnSpLocks/>
          </p:cNvCxnSpPr>
          <p:nvPr/>
        </p:nvCxnSpPr>
        <p:spPr>
          <a:xfrm>
            <a:off x="0" y="1364525"/>
            <a:ext cx="10058400" cy="0"/>
          </a:xfrm>
          <a:prstGeom prst="line">
            <a:avLst/>
          </a:prstGeom>
          <a:ln w="38100">
            <a:solidFill>
              <a:srgbClr val="568EB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19709C6-6301-4F6C-B8C8-8023CF9F01DC}"/>
              </a:ext>
            </a:extLst>
          </p:cNvPr>
          <p:cNvCxnSpPr>
            <a:cxnSpLocks/>
          </p:cNvCxnSpPr>
          <p:nvPr/>
        </p:nvCxnSpPr>
        <p:spPr>
          <a:xfrm>
            <a:off x="0" y="7067719"/>
            <a:ext cx="10058400" cy="0"/>
          </a:xfrm>
          <a:prstGeom prst="line">
            <a:avLst/>
          </a:prstGeom>
          <a:ln w="38100">
            <a:solidFill>
              <a:srgbClr val="568EB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4494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01642" y="375837"/>
            <a:ext cx="9194800" cy="630555"/>
          </a:xfrm>
        </p:spPr>
        <p:txBody>
          <a:bodyPr/>
          <a:lstStyle/>
          <a:p>
            <a:r>
              <a:rPr lang="en-US" sz="4400" dirty="0"/>
              <a:t>What is 4CeeD?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93881" y="1263396"/>
            <a:ext cx="9194800" cy="460220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Created to digitize/archive fabrication data and processes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25F75C-3B7E-49F7-8D95-762F69152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207" y="2006600"/>
            <a:ext cx="3576494" cy="47686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F5A58B-AC27-4078-BE5F-FD7BACFB2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1944" y="2006599"/>
            <a:ext cx="3576494" cy="47686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FF12AE-91DE-48AC-B338-6612BE4041A3}"/>
              </a:ext>
            </a:extLst>
          </p:cNvPr>
          <p:cNvSpPr txBox="1"/>
          <p:nvPr/>
        </p:nvSpPr>
        <p:spPr>
          <a:xfrm>
            <a:off x="2923454" y="6120374"/>
            <a:ext cx="1727200" cy="40011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Kanuo</a:t>
            </a:r>
            <a:r>
              <a:rPr lang="en-US" dirty="0"/>
              <a:t> Chen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C9B91F-0CA2-47DC-A311-8B8F21F4BF83}"/>
              </a:ext>
            </a:extLst>
          </p:cNvPr>
          <p:cNvSpPr txBox="1"/>
          <p:nvPr/>
        </p:nvSpPr>
        <p:spPr>
          <a:xfrm>
            <a:off x="7300191" y="6072719"/>
            <a:ext cx="1727200" cy="40011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Rob Kaufman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B0D2BF-632B-4172-9A50-008479C3CEF2}"/>
              </a:ext>
            </a:extLst>
          </p:cNvPr>
          <p:cNvCxnSpPr>
            <a:cxnSpLocks/>
          </p:cNvCxnSpPr>
          <p:nvPr/>
        </p:nvCxnSpPr>
        <p:spPr>
          <a:xfrm>
            <a:off x="0" y="1145584"/>
            <a:ext cx="10058400" cy="0"/>
          </a:xfrm>
          <a:prstGeom prst="line">
            <a:avLst/>
          </a:prstGeom>
          <a:ln w="38100">
            <a:solidFill>
              <a:srgbClr val="568EB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7960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93881" y="1263396"/>
            <a:ext cx="9194800" cy="460220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“Spaces”, “Collections”, and “Datasets”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B0D2BF-632B-4172-9A50-008479C3CEF2}"/>
              </a:ext>
            </a:extLst>
          </p:cNvPr>
          <p:cNvCxnSpPr>
            <a:cxnSpLocks/>
          </p:cNvCxnSpPr>
          <p:nvPr/>
        </p:nvCxnSpPr>
        <p:spPr>
          <a:xfrm>
            <a:off x="0" y="1145584"/>
            <a:ext cx="10058400" cy="0"/>
          </a:xfrm>
          <a:prstGeom prst="line">
            <a:avLst/>
          </a:prstGeom>
          <a:ln w="38100">
            <a:solidFill>
              <a:srgbClr val="568EB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4F0BA3D8-CC95-4FA6-88D5-0F090E6943C9}"/>
              </a:ext>
            </a:extLst>
          </p:cNvPr>
          <p:cNvSpPr txBox="1">
            <a:spLocks/>
          </p:cNvSpPr>
          <p:nvPr/>
        </p:nvSpPr>
        <p:spPr>
          <a:xfrm>
            <a:off x="201641" y="0"/>
            <a:ext cx="9644107" cy="1144815"/>
          </a:xfrm>
          <a:prstGeom prst="rect">
            <a:avLst/>
          </a:prstGeom>
        </p:spPr>
        <p:txBody>
          <a:bodyPr vert="horz"/>
          <a:lstStyle>
            <a:lvl1pPr marL="0" indent="0" algn="l" defTabSz="509412" rtl="0" eaLnBrk="1" latinLnBrk="0" hangingPunct="1">
              <a:spcBef>
                <a:spcPct val="20000"/>
              </a:spcBef>
              <a:buFont typeface="Arial"/>
              <a:buNone/>
              <a:defRPr sz="3200" b="1" kern="1200" baseline="0">
                <a:solidFill>
                  <a:srgbClr val="142958"/>
                </a:solidFill>
                <a:latin typeface="Arial Narrow" panose="020B0606020202030204" pitchFamily="34" charset="0"/>
                <a:ea typeface="+mn-ea"/>
                <a:cs typeface="Arial Narrow" panose="020B0606020202030204" pitchFamily="34" charset="0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What is 4CeeD?</a:t>
            </a:r>
            <a:br>
              <a:rPr lang="en-US" sz="4000" dirty="0"/>
            </a:br>
            <a:r>
              <a:rPr lang="en-US" sz="4400" dirty="0"/>
              <a:t>Robust Data Organization</a:t>
            </a:r>
            <a:endParaRPr lang="en-US" sz="4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174617-50B7-4BB4-A9E5-D06BAA40C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0876" y="1731495"/>
            <a:ext cx="5817430" cy="1925602"/>
          </a:xfrm>
          <a:prstGeom prst="rect">
            <a:avLst/>
          </a:prstGeom>
        </p:spPr>
      </p:pic>
      <p:pic>
        <p:nvPicPr>
          <p:cNvPr id="1030" name="Picture 6" descr="Image result for file explorer icon">
            <a:extLst>
              <a:ext uri="{FF2B5EF4-FFF2-40B4-BE49-F238E27FC236}">
                <a16:creationId xmlns:a16="http://schemas.microsoft.com/office/drawing/2014/main" id="{BE6E558B-0D29-400A-B0CB-E2E4AD35E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30" y="436587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ED93924-FE38-4900-9AD6-6B767F0D9ADC}"/>
              </a:ext>
            </a:extLst>
          </p:cNvPr>
          <p:cNvSpPr txBox="1"/>
          <p:nvPr/>
        </p:nvSpPr>
        <p:spPr>
          <a:xfrm>
            <a:off x="3891986" y="3669706"/>
            <a:ext cx="2798590" cy="40011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4CeeD Hierarchy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E4ED3F-0382-4DF4-9770-5EEDED0CF0A7}"/>
              </a:ext>
            </a:extLst>
          </p:cNvPr>
          <p:cNvSpPr txBox="1"/>
          <p:nvPr/>
        </p:nvSpPr>
        <p:spPr>
          <a:xfrm>
            <a:off x="853830" y="6464306"/>
            <a:ext cx="2143125" cy="40011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Space (Projects)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F8218EF0-5589-4111-8D1E-148817D80022}"/>
              </a:ext>
            </a:extLst>
          </p:cNvPr>
          <p:cNvSpPr/>
          <p:nvPr/>
        </p:nvSpPr>
        <p:spPr>
          <a:xfrm>
            <a:off x="3232597" y="5153042"/>
            <a:ext cx="553792" cy="568798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32" name="Picture 8" descr="Image result for txt document icon">
            <a:extLst>
              <a:ext uri="{FF2B5EF4-FFF2-40B4-BE49-F238E27FC236}">
                <a16:creationId xmlns:a16="http://schemas.microsoft.com/office/drawing/2014/main" id="{F3EC18CF-3C79-4A9A-89E1-DEDF5F361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224" y="4978075"/>
            <a:ext cx="1028164" cy="102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3C402E-63D2-4CF0-8530-FD51828F3A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7515" y="4978075"/>
            <a:ext cx="1370885" cy="10281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37A11C9-BFF9-4738-99BE-E50544DD16C4}"/>
              </a:ext>
            </a:extLst>
          </p:cNvPr>
          <p:cNvSpPr txBox="1"/>
          <p:nvPr/>
        </p:nvSpPr>
        <p:spPr>
          <a:xfrm>
            <a:off x="3949965" y="6464306"/>
            <a:ext cx="2798590" cy="40011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Collections (Device Lots)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3A94CD-1E47-4932-A28B-4E3656FE7EC0}"/>
              </a:ext>
            </a:extLst>
          </p:cNvPr>
          <p:cNvSpPr txBox="1"/>
          <p:nvPr/>
        </p:nvSpPr>
        <p:spPr>
          <a:xfrm>
            <a:off x="7701566" y="6464306"/>
            <a:ext cx="2356834" cy="40011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Datasets (Processes)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16E57A16-4C05-4E70-9189-0EC07FED6352}"/>
              </a:ext>
            </a:extLst>
          </p:cNvPr>
          <p:cNvSpPr/>
          <p:nvPr/>
        </p:nvSpPr>
        <p:spPr>
          <a:xfrm>
            <a:off x="6992869" y="5151839"/>
            <a:ext cx="553792" cy="568798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7C719C8-7714-46CA-88EF-2291F0DE08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4854" y="4561933"/>
            <a:ext cx="1370885" cy="10281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79DBB7-ED4B-4B6C-A94F-CC708EF50B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2237" y="4930390"/>
            <a:ext cx="1370886" cy="1028165"/>
          </a:xfrm>
          <a:prstGeom prst="rect">
            <a:avLst/>
          </a:prstGeom>
        </p:spPr>
      </p:pic>
      <p:pic>
        <p:nvPicPr>
          <p:cNvPr id="23" name="Picture 8" descr="Image result for txt document icon">
            <a:extLst>
              <a:ext uri="{FF2B5EF4-FFF2-40B4-BE49-F238E27FC236}">
                <a16:creationId xmlns:a16="http://schemas.microsoft.com/office/drawing/2014/main" id="{C346A35A-6E9D-41AB-B795-783B36A9B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968" y="5340201"/>
            <a:ext cx="1028164" cy="102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086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93881" y="1263396"/>
            <a:ext cx="9194800" cy="460220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Shared Spaces and Ability to Comment across users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B0D2BF-632B-4172-9A50-008479C3CEF2}"/>
              </a:ext>
            </a:extLst>
          </p:cNvPr>
          <p:cNvCxnSpPr>
            <a:cxnSpLocks/>
          </p:cNvCxnSpPr>
          <p:nvPr/>
        </p:nvCxnSpPr>
        <p:spPr>
          <a:xfrm>
            <a:off x="0" y="1145584"/>
            <a:ext cx="10058400" cy="0"/>
          </a:xfrm>
          <a:prstGeom prst="line">
            <a:avLst/>
          </a:prstGeom>
          <a:ln w="38100">
            <a:solidFill>
              <a:srgbClr val="568EB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E0CCBED5-57EB-480C-9D47-6B0462E2317B}"/>
              </a:ext>
            </a:extLst>
          </p:cNvPr>
          <p:cNvSpPr txBox="1">
            <a:spLocks/>
          </p:cNvSpPr>
          <p:nvPr/>
        </p:nvSpPr>
        <p:spPr>
          <a:xfrm>
            <a:off x="201641" y="0"/>
            <a:ext cx="9644107" cy="1144815"/>
          </a:xfrm>
          <a:prstGeom prst="rect">
            <a:avLst/>
          </a:prstGeom>
        </p:spPr>
        <p:txBody>
          <a:bodyPr vert="horz"/>
          <a:lstStyle>
            <a:lvl1pPr marL="0" indent="0" algn="l" defTabSz="509412" rtl="0" eaLnBrk="1" latinLnBrk="0" hangingPunct="1">
              <a:spcBef>
                <a:spcPct val="20000"/>
              </a:spcBef>
              <a:buFont typeface="Arial"/>
              <a:buNone/>
              <a:defRPr sz="3200" b="1" kern="1200" baseline="0">
                <a:solidFill>
                  <a:srgbClr val="142958"/>
                </a:solidFill>
                <a:latin typeface="Arial Narrow" panose="020B0606020202030204" pitchFamily="34" charset="0"/>
                <a:ea typeface="+mn-ea"/>
                <a:cs typeface="Arial Narrow" panose="020B0606020202030204" pitchFamily="34" charset="0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What is 4CeeD?</a:t>
            </a:r>
            <a:br>
              <a:rPr lang="en-US" sz="4000" dirty="0"/>
            </a:br>
            <a:r>
              <a:rPr lang="en-US" sz="4400" dirty="0"/>
              <a:t>Effective Collaboration</a:t>
            </a:r>
            <a:endParaRPr lang="en-US" sz="4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E6E941-38E3-4D36-97C2-36192E5CA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90" y="1906800"/>
            <a:ext cx="8784929" cy="454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307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93881" y="1263396"/>
            <a:ext cx="9194800" cy="460220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Templates and Extractors for Rapid Storage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B0D2BF-632B-4172-9A50-008479C3CEF2}"/>
              </a:ext>
            </a:extLst>
          </p:cNvPr>
          <p:cNvCxnSpPr>
            <a:cxnSpLocks/>
          </p:cNvCxnSpPr>
          <p:nvPr/>
        </p:nvCxnSpPr>
        <p:spPr>
          <a:xfrm>
            <a:off x="0" y="1145584"/>
            <a:ext cx="10058400" cy="0"/>
          </a:xfrm>
          <a:prstGeom prst="line">
            <a:avLst/>
          </a:prstGeom>
          <a:ln w="38100">
            <a:solidFill>
              <a:srgbClr val="568EB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BCDA68E8-2EE8-4DA6-ABBD-BF636E457037}"/>
              </a:ext>
            </a:extLst>
          </p:cNvPr>
          <p:cNvSpPr txBox="1">
            <a:spLocks/>
          </p:cNvSpPr>
          <p:nvPr/>
        </p:nvSpPr>
        <p:spPr>
          <a:xfrm>
            <a:off x="201641" y="0"/>
            <a:ext cx="9644107" cy="1144815"/>
          </a:xfrm>
          <a:prstGeom prst="rect">
            <a:avLst/>
          </a:prstGeom>
        </p:spPr>
        <p:txBody>
          <a:bodyPr vert="horz"/>
          <a:lstStyle>
            <a:lvl1pPr marL="0" indent="0" algn="l" defTabSz="509412" rtl="0" eaLnBrk="1" latinLnBrk="0" hangingPunct="1">
              <a:spcBef>
                <a:spcPct val="20000"/>
              </a:spcBef>
              <a:buFont typeface="Arial"/>
              <a:buNone/>
              <a:defRPr sz="3200" b="1" kern="1200" baseline="0">
                <a:solidFill>
                  <a:srgbClr val="142958"/>
                </a:solidFill>
                <a:latin typeface="Arial Narrow" panose="020B0606020202030204" pitchFamily="34" charset="0"/>
                <a:ea typeface="+mn-ea"/>
                <a:cs typeface="Arial Narrow" panose="020B0606020202030204" pitchFamily="34" charset="0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What is 4CeeD?</a:t>
            </a:r>
            <a:br>
              <a:rPr lang="en-US" sz="4000" dirty="0"/>
            </a:br>
            <a:r>
              <a:rPr lang="en-US" sz="4400" dirty="0"/>
              <a:t>Efficient Data Collection</a:t>
            </a:r>
            <a:endParaRPr lang="en-US" sz="4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6C60A7-86BB-4911-82B9-890532544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81" y="1825574"/>
            <a:ext cx="9437238" cy="474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672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93881" y="1263396"/>
            <a:ext cx="9194800" cy="460220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Templates and Extractors for Rapid Storage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B0D2BF-632B-4172-9A50-008479C3CEF2}"/>
              </a:ext>
            </a:extLst>
          </p:cNvPr>
          <p:cNvCxnSpPr>
            <a:cxnSpLocks/>
          </p:cNvCxnSpPr>
          <p:nvPr/>
        </p:nvCxnSpPr>
        <p:spPr>
          <a:xfrm>
            <a:off x="0" y="1145584"/>
            <a:ext cx="10058400" cy="0"/>
          </a:xfrm>
          <a:prstGeom prst="line">
            <a:avLst/>
          </a:prstGeom>
          <a:ln w="38100">
            <a:solidFill>
              <a:srgbClr val="568EB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BCDA68E8-2EE8-4DA6-ABBD-BF636E457037}"/>
              </a:ext>
            </a:extLst>
          </p:cNvPr>
          <p:cNvSpPr txBox="1">
            <a:spLocks/>
          </p:cNvSpPr>
          <p:nvPr/>
        </p:nvSpPr>
        <p:spPr>
          <a:xfrm>
            <a:off x="201641" y="0"/>
            <a:ext cx="9644107" cy="1144815"/>
          </a:xfrm>
          <a:prstGeom prst="rect">
            <a:avLst/>
          </a:prstGeom>
        </p:spPr>
        <p:txBody>
          <a:bodyPr vert="horz"/>
          <a:lstStyle>
            <a:lvl1pPr marL="0" indent="0" algn="l" defTabSz="509412" rtl="0" eaLnBrk="1" latinLnBrk="0" hangingPunct="1">
              <a:spcBef>
                <a:spcPct val="20000"/>
              </a:spcBef>
              <a:buFont typeface="Arial"/>
              <a:buNone/>
              <a:defRPr sz="3200" b="1" kern="1200" baseline="0">
                <a:solidFill>
                  <a:srgbClr val="142958"/>
                </a:solidFill>
                <a:latin typeface="Arial Narrow" panose="020B0606020202030204" pitchFamily="34" charset="0"/>
                <a:ea typeface="+mn-ea"/>
                <a:cs typeface="Arial Narrow" panose="020B0606020202030204" pitchFamily="34" charset="0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What is 4CeeD?</a:t>
            </a:r>
            <a:br>
              <a:rPr lang="en-US" sz="4000" dirty="0"/>
            </a:br>
            <a:r>
              <a:rPr lang="en-US" sz="4400" dirty="0"/>
              <a:t>Efficient Data Collection</a:t>
            </a:r>
            <a:endParaRPr lang="en-US" sz="4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6C60A7-86BB-4911-82B9-890532544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81" y="1825574"/>
            <a:ext cx="9437238" cy="474512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BA2C82-0403-4E0D-81F5-CC505FE0CA1F}"/>
              </a:ext>
            </a:extLst>
          </p:cNvPr>
          <p:cNvSpPr/>
          <p:nvPr/>
        </p:nvSpPr>
        <p:spPr>
          <a:xfrm>
            <a:off x="693881" y="4610100"/>
            <a:ext cx="2379519" cy="7874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2C074A-3558-44DF-B82F-0DD15048067F}"/>
              </a:ext>
            </a:extLst>
          </p:cNvPr>
          <p:cNvSpPr/>
          <p:nvPr/>
        </p:nvSpPr>
        <p:spPr>
          <a:xfrm>
            <a:off x="3794195" y="3827422"/>
            <a:ext cx="2425323" cy="660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Templates are stored as Metadata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DE3E838-A589-4FBB-A6C3-75C467D2FBC6}"/>
              </a:ext>
            </a:extLst>
          </p:cNvPr>
          <p:cNvCxnSpPr>
            <a:cxnSpLocks/>
          </p:cNvCxnSpPr>
          <p:nvPr/>
        </p:nvCxnSpPr>
        <p:spPr>
          <a:xfrm flipH="1">
            <a:off x="3256675" y="4475122"/>
            <a:ext cx="400050" cy="446882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0002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93881" y="1263396"/>
            <a:ext cx="9194800" cy="460220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Templates and Extractors for Rapid Storage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B0D2BF-632B-4172-9A50-008479C3CEF2}"/>
              </a:ext>
            </a:extLst>
          </p:cNvPr>
          <p:cNvCxnSpPr>
            <a:cxnSpLocks/>
          </p:cNvCxnSpPr>
          <p:nvPr/>
        </p:nvCxnSpPr>
        <p:spPr>
          <a:xfrm>
            <a:off x="0" y="1145584"/>
            <a:ext cx="10058400" cy="0"/>
          </a:xfrm>
          <a:prstGeom prst="line">
            <a:avLst/>
          </a:prstGeom>
          <a:ln w="38100">
            <a:solidFill>
              <a:srgbClr val="568EB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BCDA68E8-2EE8-4DA6-ABBD-BF636E457037}"/>
              </a:ext>
            </a:extLst>
          </p:cNvPr>
          <p:cNvSpPr txBox="1">
            <a:spLocks/>
          </p:cNvSpPr>
          <p:nvPr/>
        </p:nvSpPr>
        <p:spPr>
          <a:xfrm>
            <a:off x="201641" y="0"/>
            <a:ext cx="9644107" cy="1144815"/>
          </a:xfrm>
          <a:prstGeom prst="rect">
            <a:avLst/>
          </a:prstGeom>
        </p:spPr>
        <p:txBody>
          <a:bodyPr vert="horz"/>
          <a:lstStyle>
            <a:lvl1pPr marL="0" indent="0" algn="l" defTabSz="509412" rtl="0" eaLnBrk="1" latinLnBrk="0" hangingPunct="1">
              <a:spcBef>
                <a:spcPct val="20000"/>
              </a:spcBef>
              <a:buFont typeface="Arial"/>
              <a:buNone/>
              <a:defRPr sz="3200" b="1" kern="1200" baseline="0">
                <a:solidFill>
                  <a:srgbClr val="142958"/>
                </a:solidFill>
                <a:latin typeface="Arial Narrow" panose="020B0606020202030204" pitchFamily="34" charset="0"/>
                <a:ea typeface="+mn-ea"/>
                <a:cs typeface="Arial Narrow" panose="020B0606020202030204" pitchFamily="34" charset="0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What is 4CeeD?</a:t>
            </a:r>
            <a:br>
              <a:rPr lang="en-US" sz="4000" dirty="0"/>
            </a:br>
            <a:r>
              <a:rPr lang="en-US" sz="4400" dirty="0"/>
              <a:t>Efficient Data Collection</a:t>
            </a:r>
            <a:endParaRPr lang="en-US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D33D1F-7675-4D87-9DFE-4CF6108DB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641" y="1902208"/>
            <a:ext cx="9431481" cy="431105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9C07466-D94D-4A2C-BC7A-ACC8B7875B7F}"/>
              </a:ext>
            </a:extLst>
          </p:cNvPr>
          <p:cNvSpPr/>
          <p:nvPr/>
        </p:nvSpPr>
        <p:spPr>
          <a:xfrm>
            <a:off x="425278" y="3727534"/>
            <a:ext cx="2425323" cy="660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Stored Key -Value Pairs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77FCF4-F8AB-4080-8344-FD9EDE3EBC5E}"/>
              </a:ext>
            </a:extLst>
          </p:cNvPr>
          <p:cNvSpPr/>
          <p:nvPr/>
        </p:nvSpPr>
        <p:spPr>
          <a:xfrm>
            <a:off x="7118178" y="5205200"/>
            <a:ext cx="2425323" cy="100806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Incredibly useful for </a:t>
            </a:r>
            <a:r>
              <a:rPr lang="en-US" dirty="0" err="1">
                <a:solidFill>
                  <a:schemeClr val="tx1"/>
                </a:solidFill>
              </a:rPr>
              <a:t>Jupyter</a:t>
            </a:r>
            <a:r>
              <a:rPr lang="en-US" dirty="0">
                <a:solidFill>
                  <a:schemeClr val="tx1"/>
                </a:solidFill>
              </a:rPr>
              <a:t> Integration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(Later Topic)</a:t>
            </a:r>
          </a:p>
        </p:txBody>
      </p:sp>
    </p:spTree>
    <p:extLst>
      <p:ext uri="{BB962C8B-B14F-4D97-AF65-F5344CB8AC3E}">
        <p14:creationId xmlns:p14="http://schemas.microsoft.com/office/powerpoint/2010/main" val="955250536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Slid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econdary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Secondary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Secondary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4892</TotalTime>
  <Words>1522</Words>
  <Application>Microsoft Office PowerPoint</Application>
  <PresentationFormat>Custom</PresentationFormat>
  <Paragraphs>235</Paragraphs>
  <Slides>33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Arial</vt:lpstr>
      <vt:lpstr>Arial Narrow</vt:lpstr>
      <vt:lpstr>Calibri</vt:lpstr>
      <vt:lpstr>Droid Sans</vt:lpstr>
      <vt:lpstr>OfficinaSansITCStd Book</vt:lpstr>
      <vt:lpstr>Wingdings</vt:lpstr>
      <vt:lpstr>Cover Slide</vt:lpstr>
      <vt:lpstr>Secondary Slide</vt:lpstr>
      <vt:lpstr>1_Secondary Slide</vt:lpstr>
      <vt:lpstr>2_Secondary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WINTERAVEN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Debby Winter</dc:creator>
  <cp:lastModifiedBy>Kaufman, Robert Bruce</cp:lastModifiedBy>
  <cp:revision>364</cp:revision>
  <cp:lastPrinted>2017-10-30T19:54:38Z</cp:lastPrinted>
  <dcterms:created xsi:type="dcterms:W3CDTF">2013-03-29T19:51:49Z</dcterms:created>
  <dcterms:modified xsi:type="dcterms:W3CDTF">2020-02-12T21:49:41Z</dcterms:modified>
</cp:coreProperties>
</file>